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2" r:id="rId9"/>
    <p:sldId id="261" r:id="rId10"/>
    <p:sldId id="263" r:id="rId11"/>
    <p:sldId id="264" r:id="rId12"/>
    <p:sldId id="270" r:id="rId13"/>
    <p:sldId id="266" r:id="rId14"/>
    <p:sldId id="267" r:id="rId15"/>
    <p:sldId id="543" r:id="rId16"/>
    <p:sldId id="268" r:id="rId17"/>
    <p:sldId id="271"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Linnett" userId="9664c246-32af-49bb-b2a1-5a96a1ca1de0" providerId="ADAL" clId="{0FC6B6B0-5C12-478D-8401-216BD292868C}"/>
    <pc:docChg chg="delSld modSld">
      <pc:chgData name="John Linnett" userId="9664c246-32af-49bb-b2a1-5a96a1ca1de0" providerId="ADAL" clId="{0FC6B6B0-5C12-478D-8401-216BD292868C}" dt="2024-06-06T09:06:04.121" v="71" actId="2696"/>
      <pc:docMkLst>
        <pc:docMk/>
      </pc:docMkLst>
      <pc:sldChg chg="modSp modAnim">
        <pc:chgData name="John Linnett" userId="9664c246-32af-49bb-b2a1-5a96a1ca1de0" providerId="ADAL" clId="{0FC6B6B0-5C12-478D-8401-216BD292868C}" dt="2024-06-06T09:05:46.259" v="65" actId="1076"/>
        <pc:sldMkLst>
          <pc:docMk/>
          <pc:sldMk cId="4013256277" sldId="268"/>
        </pc:sldMkLst>
        <pc:spChg chg="mod">
          <ac:chgData name="John Linnett" userId="9664c246-32af-49bb-b2a1-5a96a1ca1de0" providerId="ADAL" clId="{0FC6B6B0-5C12-478D-8401-216BD292868C}" dt="2024-06-06T09:05:46.259" v="65" actId="1076"/>
          <ac:spMkLst>
            <pc:docMk/>
            <pc:sldMk cId="4013256277" sldId="268"/>
            <ac:spMk id="3" creationId="{1756939C-878A-4628-A6DF-9B08F462E226}"/>
          </ac:spMkLst>
        </pc:spChg>
      </pc:sldChg>
      <pc:sldChg chg="modSp">
        <pc:chgData name="John Linnett" userId="9664c246-32af-49bb-b2a1-5a96a1ca1de0" providerId="ADAL" clId="{0FC6B6B0-5C12-478D-8401-216BD292868C}" dt="2024-06-06T09:05:56.086" v="70" actId="20577"/>
        <pc:sldMkLst>
          <pc:docMk/>
          <pc:sldMk cId="918061478" sldId="271"/>
        </pc:sldMkLst>
        <pc:spChg chg="mod">
          <ac:chgData name="John Linnett" userId="9664c246-32af-49bb-b2a1-5a96a1ca1de0" providerId="ADAL" clId="{0FC6B6B0-5C12-478D-8401-216BD292868C}" dt="2024-06-06T09:05:56.086" v="70" actId="20577"/>
          <ac:spMkLst>
            <pc:docMk/>
            <pc:sldMk cId="918061478" sldId="271"/>
            <ac:spMk id="2" creationId="{826CEE52-57FD-76B3-0378-FB8091C8A17C}"/>
          </ac:spMkLst>
        </pc:spChg>
      </pc:sldChg>
      <pc:sldChg chg="del">
        <pc:chgData name="John Linnett" userId="9664c246-32af-49bb-b2a1-5a96a1ca1de0" providerId="ADAL" clId="{0FC6B6B0-5C12-478D-8401-216BD292868C}" dt="2024-06-06T09:06:04.121" v="71" actId="2696"/>
        <pc:sldMkLst>
          <pc:docMk/>
          <pc:sldMk cId="1196665239" sldId="27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DA705-A25E-CA70-DBF9-8818398C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EAFC86-B243-E46A-B3E3-C542B783E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144E85-58D0-42AE-242F-F0834FDD2080}"/>
              </a:ext>
            </a:extLst>
          </p:cNvPr>
          <p:cNvSpPr>
            <a:spLocks noGrp="1"/>
          </p:cNvSpPr>
          <p:nvPr>
            <p:ph type="dt" sz="half" idx="10"/>
          </p:nvPr>
        </p:nvSpPr>
        <p:spPr/>
        <p:txBody>
          <a:bodyPr/>
          <a:lstStyle/>
          <a:p>
            <a:fld id="{EE83C4D0-28DA-44EE-8CBF-CE8F5CC145C1}" type="datetimeFigureOut">
              <a:rPr lang="en-US" smtClean="0"/>
              <a:t>6/6/2024</a:t>
            </a:fld>
            <a:endParaRPr lang="en-US"/>
          </a:p>
        </p:txBody>
      </p:sp>
      <p:sp>
        <p:nvSpPr>
          <p:cNvPr id="5" name="Footer Placeholder 4">
            <a:extLst>
              <a:ext uri="{FF2B5EF4-FFF2-40B4-BE49-F238E27FC236}">
                <a16:creationId xmlns:a16="http://schemas.microsoft.com/office/drawing/2014/main" id="{8B67B2F0-C31F-AEDB-1AB7-F8832CEBB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137C0-90E9-9CA3-E634-7DAEC973228E}"/>
              </a:ext>
            </a:extLst>
          </p:cNvPr>
          <p:cNvSpPr>
            <a:spLocks noGrp="1"/>
          </p:cNvSpPr>
          <p:nvPr>
            <p:ph type="sldNum" sz="quarter" idx="12"/>
          </p:nvPr>
        </p:nvSpPr>
        <p:spPr/>
        <p:txBody>
          <a:bodyPr/>
          <a:lstStyle/>
          <a:p>
            <a:fld id="{D34B150E-C143-4E87-AC77-7BB37E83BC11}" type="slidenum">
              <a:rPr lang="en-US" smtClean="0"/>
              <a:t>‹#›</a:t>
            </a:fld>
            <a:endParaRPr lang="en-US"/>
          </a:p>
        </p:txBody>
      </p:sp>
    </p:spTree>
    <p:extLst>
      <p:ext uri="{BB962C8B-B14F-4D97-AF65-F5344CB8AC3E}">
        <p14:creationId xmlns:p14="http://schemas.microsoft.com/office/powerpoint/2010/main" val="26937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70F9-E3CC-70CE-92D0-51CBAC4198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4E7C21-B85E-0B1E-3621-E460BEF8EA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A15C9-5985-EBE4-D448-DEE99CFA0889}"/>
              </a:ext>
            </a:extLst>
          </p:cNvPr>
          <p:cNvSpPr>
            <a:spLocks noGrp="1"/>
          </p:cNvSpPr>
          <p:nvPr>
            <p:ph type="dt" sz="half" idx="10"/>
          </p:nvPr>
        </p:nvSpPr>
        <p:spPr/>
        <p:txBody>
          <a:bodyPr/>
          <a:lstStyle/>
          <a:p>
            <a:fld id="{EE83C4D0-28DA-44EE-8CBF-CE8F5CC145C1}" type="datetimeFigureOut">
              <a:rPr lang="en-US" smtClean="0"/>
              <a:t>6/6/2024</a:t>
            </a:fld>
            <a:endParaRPr lang="en-US"/>
          </a:p>
        </p:txBody>
      </p:sp>
      <p:sp>
        <p:nvSpPr>
          <p:cNvPr id="5" name="Footer Placeholder 4">
            <a:extLst>
              <a:ext uri="{FF2B5EF4-FFF2-40B4-BE49-F238E27FC236}">
                <a16:creationId xmlns:a16="http://schemas.microsoft.com/office/drawing/2014/main" id="{D9F70BB5-17D4-9EBB-BABB-7054EE9F6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14A6A-C9EF-E258-AB52-A52E5E68D7FB}"/>
              </a:ext>
            </a:extLst>
          </p:cNvPr>
          <p:cNvSpPr>
            <a:spLocks noGrp="1"/>
          </p:cNvSpPr>
          <p:nvPr>
            <p:ph type="sldNum" sz="quarter" idx="12"/>
          </p:nvPr>
        </p:nvSpPr>
        <p:spPr/>
        <p:txBody>
          <a:bodyPr/>
          <a:lstStyle/>
          <a:p>
            <a:fld id="{D34B150E-C143-4E87-AC77-7BB37E83BC11}" type="slidenum">
              <a:rPr lang="en-US" smtClean="0"/>
              <a:t>‹#›</a:t>
            </a:fld>
            <a:endParaRPr lang="en-US"/>
          </a:p>
        </p:txBody>
      </p:sp>
    </p:spTree>
    <p:extLst>
      <p:ext uri="{BB962C8B-B14F-4D97-AF65-F5344CB8AC3E}">
        <p14:creationId xmlns:p14="http://schemas.microsoft.com/office/powerpoint/2010/main" val="644544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671DEA-3BBC-A539-8D31-06B828534B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1E2647-7358-CBC9-8634-BBC2A991E6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E4DC1-DAF1-43A1-633B-FB0D2470AB7E}"/>
              </a:ext>
            </a:extLst>
          </p:cNvPr>
          <p:cNvSpPr>
            <a:spLocks noGrp="1"/>
          </p:cNvSpPr>
          <p:nvPr>
            <p:ph type="dt" sz="half" idx="10"/>
          </p:nvPr>
        </p:nvSpPr>
        <p:spPr/>
        <p:txBody>
          <a:bodyPr/>
          <a:lstStyle/>
          <a:p>
            <a:fld id="{EE83C4D0-28DA-44EE-8CBF-CE8F5CC145C1}" type="datetimeFigureOut">
              <a:rPr lang="en-US" smtClean="0"/>
              <a:t>6/6/2024</a:t>
            </a:fld>
            <a:endParaRPr lang="en-US"/>
          </a:p>
        </p:txBody>
      </p:sp>
      <p:sp>
        <p:nvSpPr>
          <p:cNvPr id="5" name="Footer Placeholder 4">
            <a:extLst>
              <a:ext uri="{FF2B5EF4-FFF2-40B4-BE49-F238E27FC236}">
                <a16:creationId xmlns:a16="http://schemas.microsoft.com/office/drawing/2014/main" id="{24086E9B-5525-49E6-5411-B50572612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12B32-5390-FB27-54D0-8862599F736F}"/>
              </a:ext>
            </a:extLst>
          </p:cNvPr>
          <p:cNvSpPr>
            <a:spLocks noGrp="1"/>
          </p:cNvSpPr>
          <p:nvPr>
            <p:ph type="sldNum" sz="quarter" idx="12"/>
          </p:nvPr>
        </p:nvSpPr>
        <p:spPr/>
        <p:txBody>
          <a:bodyPr/>
          <a:lstStyle/>
          <a:p>
            <a:fld id="{D34B150E-C143-4E87-AC77-7BB37E83BC11}" type="slidenum">
              <a:rPr lang="en-US" smtClean="0"/>
              <a:t>‹#›</a:t>
            </a:fld>
            <a:endParaRPr lang="en-US"/>
          </a:p>
        </p:txBody>
      </p:sp>
    </p:spTree>
    <p:extLst>
      <p:ext uri="{BB962C8B-B14F-4D97-AF65-F5344CB8AC3E}">
        <p14:creationId xmlns:p14="http://schemas.microsoft.com/office/powerpoint/2010/main" val="303827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6C33-9FEF-7BB3-763D-D6D5C7D4FB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A90C9E-0100-3633-F6D5-8041529790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9F6C1-266D-1E09-F5B0-C5C88B1D0B70}"/>
              </a:ext>
            </a:extLst>
          </p:cNvPr>
          <p:cNvSpPr>
            <a:spLocks noGrp="1"/>
          </p:cNvSpPr>
          <p:nvPr>
            <p:ph type="dt" sz="half" idx="10"/>
          </p:nvPr>
        </p:nvSpPr>
        <p:spPr/>
        <p:txBody>
          <a:bodyPr/>
          <a:lstStyle/>
          <a:p>
            <a:fld id="{EE83C4D0-28DA-44EE-8CBF-CE8F5CC145C1}" type="datetimeFigureOut">
              <a:rPr lang="en-US" smtClean="0"/>
              <a:t>6/6/2024</a:t>
            </a:fld>
            <a:endParaRPr lang="en-US"/>
          </a:p>
        </p:txBody>
      </p:sp>
      <p:sp>
        <p:nvSpPr>
          <p:cNvPr id="5" name="Footer Placeholder 4">
            <a:extLst>
              <a:ext uri="{FF2B5EF4-FFF2-40B4-BE49-F238E27FC236}">
                <a16:creationId xmlns:a16="http://schemas.microsoft.com/office/drawing/2014/main" id="{76A4CD85-D9DD-515E-2ABF-322F1C740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BE262-3CC1-6419-4C71-7A66374F21FF}"/>
              </a:ext>
            </a:extLst>
          </p:cNvPr>
          <p:cNvSpPr>
            <a:spLocks noGrp="1"/>
          </p:cNvSpPr>
          <p:nvPr>
            <p:ph type="sldNum" sz="quarter" idx="12"/>
          </p:nvPr>
        </p:nvSpPr>
        <p:spPr/>
        <p:txBody>
          <a:bodyPr/>
          <a:lstStyle/>
          <a:p>
            <a:fld id="{D34B150E-C143-4E87-AC77-7BB37E83BC11}" type="slidenum">
              <a:rPr lang="en-US" smtClean="0"/>
              <a:t>‹#›</a:t>
            </a:fld>
            <a:endParaRPr lang="en-US"/>
          </a:p>
        </p:txBody>
      </p:sp>
    </p:spTree>
    <p:extLst>
      <p:ext uri="{BB962C8B-B14F-4D97-AF65-F5344CB8AC3E}">
        <p14:creationId xmlns:p14="http://schemas.microsoft.com/office/powerpoint/2010/main" val="183802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A7EF-6D00-C607-A5BD-7C1BDB9494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7B0C67-C529-0F95-4EB1-31068161AF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4E0EE9-4AAF-DEC4-9EF0-359BC7FE22A2}"/>
              </a:ext>
            </a:extLst>
          </p:cNvPr>
          <p:cNvSpPr>
            <a:spLocks noGrp="1"/>
          </p:cNvSpPr>
          <p:nvPr>
            <p:ph type="dt" sz="half" idx="10"/>
          </p:nvPr>
        </p:nvSpPr>
        <p:spPr/>
        <p:txBody>
          <a:bodyPr/>
          <a:lstStyle/>
          <a:p>
            <a:fld id="{EE83C4D0-28DA-44EE-8CBF-CE8F5CC145C1}" type="datetimeFigureOut">
              <a:rPr lang="en-US" smtClean="0"/>
              <a:t>6/6/2024</a:t>
            </a:fld>
            <a:endParaRPr lang="en-US"/>
          </a:p>
        </p:txBody>
      </p:sp>
      <p:sp>
        <p:nvSpPr>
          <p:cNvPr id="5" name="Footer Placeholder 4">
            <a:extLst>
              <a:ext uri="{FF2B5EF4-FFF2-40B4-BE49-F238E27FC236}">
                <a16:creationId xmlns:a16="http://schemas.microsoft.com/office/drawing/2014/main" id="{DB76AE94-2971-7B67-E8AC-6BEF2784E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901A2-8953-99E3-5110-14B8197DABA7}"/>
              </a:ext>
            </a:extLst>
          </p:cNvPr>
          <p:cNvSpPr>
            <a:spLocks noGrp="1"/>
          </p:cNvSpPr>
          <p:nvPr>
            <p:ph type="sldNum" sz="quarter" idx="12"/>
          </p:nvPr>
        </p:nvSpPr>
        <p:spPr/>
        <p:txBody>
          <a:bodyPr/>
          <a:lstStyle/>
          <a:p>
            <a:fld id="{D34B150E-C143-4E87-AC77-7BB37E83BC11}" type="slidenum">
              <a:rPr lang="en-US" smtClean="0"/>
              <a:t>‹#›</a:t>
            </a:fld>
            <a:endParaRPr lang="en-US"/>
          </a:p>
        </p:txBody>
      </p:sp>
    </p:spTree>
    <p:extLst>
      <p:ext uri="{BB962C8B-B14F-4D97-AF65-F5344CB8AC3E}">
        <p14:creationId xmlns:p14="http://schemas.microsoft.com/office/powerpoint/2010/main" val="318552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5E12-4F87-299E-8794-27EC057E4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3F743D-5259-9536-97C4-1768117ADB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1CF54-FED5-A074-7F12-55811E6CF9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07880D-6C37-59B2-CFD4-058E5D836BDF}"/>
              </a:ext>
            </a:extLst>
          </p:cNvPr>
          <p:cNvSpPr>
            <a:spLocks noGrp="1"/>
          </p:cNvSpPr>
          <p:nvPr>
            <p:ph type="dt" sz="half" idx="10"/>
          </p:nvPr>
        </p:nvSpPr>
        <p:spPr/>
        <p:txBody>
          <a:bodyPr/>
          <a:lstStyle/>
          <a:p>
            <a:fld id="{EE83C4D0-28DA-44EE-8CBF-CE8F5CC145C1}" type="datetimeFigureOut">
              <a:rPr lang="en-US" smtClean="0"/>
              <a:t>6/6/2024</a:t>
            </a:fld>
            <a:endParaRPr lang="en-US"/>
          </a:p>
        </p:txBody>
      </p:sp>
      <p:sp>
        <p:nvSpPr>
          <p:cNvPr id="6" name="Footer Placeholder 5">
            <a:extLst>
              <a:ext uri="{FF2B5EF4-FFF2-40B4-BE49-F238E27FC236}">
                <a16:creationId xmlns:a16="http://schemas.microsoft.com/office/drawing/2014/main" id="{7B6EA1F0-B135-47F6-BF23-3411F0642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770058-D450-A707-F5E7-C68CB157CCF8}"/>
              </a:ext>
            </a:extLst>
          </p:cNvPr>
          <p:cNvSpPr>
            <a:spLocks noGrp="1"/>
          </p:cNvSpPr>
          <p:nvPr>
            <p:ph type="sldNum" sz="quarter" idx="12"/>
          </p:nvPr>
        </p:nvSpPr>
        <p:spPr/>
        <p:txBody>
          <a:bodyPr/>
          <a:lstStyle/>
          <a:p>
            <a:fld id="{D34B150E-C143-4E87-AC77-7BB37E83BC11}" type="slidenum">
              <a:rPr lang="en-US" smtClean="0"/>
              <a:t>‹#›</a:t>
            </a:fld>
            <a:endParaRPr lang="en-US"/>
          </a:p>
        </p:txBody>
      </p:sp>
    </p:spTree>
    <p:extLst>
      <p:ext uri="{BB962C8B-B14F-4D97-AF65-F5344CB8AC3E}">
        <p14:creationId xmlns:p14="http://schemas.microsoft.com/office/powerpoint/2010/main" val="70556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658B-C9F7-D779-9A02-97BF5E870B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EB78B6-40DB-FC20-ECC2-3D030729AF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29F217-28B7-260E-C6C9-2D0B25B9D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9BDA43-A60A-E896-9C6C-C0B8DFCC5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6999A9-157B-7C3B-D141-5F3A0B4E99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618DF3-317C-BC6E-E567-DCB6BE1CC05F}"/>
              </a:ext>
            </a:extLst>
          </p:cNvPr>
          <p:cNvSpPr>
            <a:spLocks noGrp="1"/>
          </p:cNvSpPr>
          <p:nvPr>
            <p:ph type="dt" sz="half" idx="10"/>
          </p:nvPr>
        </p:nvSpPr>
        <p:spPr/>
        <p:txBody>
          <a:bodyPr/>
          <a:lstStyle/>
          <a:p>
            <a:fld id="{EE83C4D0-28DA-44EE-8CBF-CE8F5CC145C1}" type="datetimeFigureOut">
              <a:rPr lang="en-US" smtClean="0"/>
              <a:t>6/6/2024</a:t>
            </a:fld>
            <a:endParaRPr lang="en-US"/>
          </a:p>
        </p:txBody>
      </p:sp>
      <p:sp>
        <p:nvSpPr>
          <p:cNvPr id="8" name="Footer Placeholder 7">
            <a:extLst>
              <a:ext uri="{FF2B5EF4-FFF2-40B4-BE49-F238E27FC236}">
                <a16:creationId xmlns:a16="http://schemas.microsoft.com/office/drawing/2014/main" id="{F0359D65-F3E5-68BF-9058-06D1BCF41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E00D11-206F-52DD-9F0E-C655D93117ED}"/>
              </a:ext>
            </a:extLst>
          </p:cNvPr>
          <p:cNvSpPr>
            <a:spLocks noGrp="1"/>
          </p:cNvSpPr>
          <p:nvPr>
            <p:ph type="sldNum" sz="quarter" idx="12"/>
          </p:nvPr>
        </p:nvSpPr>
        <p:spPr/>
        <p:txBody>
          <a:bodyPr/>
          <a:lstStyle/>
          <a:p>
            <a:fld id="{D34B150E-C143-4E87-AC77-7BB37E83BC11}" type="slidenum">
              <a:rPr lang="en-US" smtClean="0"/>
              <a:t>‹#›</a:t>
            </a:fld>
            <a:endParaRPr lang="en-US"/>
          </a:p>
        </p:txBody>
      </p:sp>
    </p:spTree>
    <p:extLst>
      <p:ext uri="{BB962C8B-B14F-4D97-AF65-F5344CB8AC3E}">
        <p14:creationId xmlns:p14="http://schemas.microsoft.com/office/powerpoint/2010/main" val="62189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530F-E3A7-5F24-1859-145CF4945A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46B4A3-A898-7580-ACA0-C00A0C2822B7}"/>
              </a:ext>
            </a:extLst>
          </p:cNvPr>
          <p:cNvSpPr>
            <a:spLocks noGrp="1"/>
          </p:cNvSpPr>
          <p:nvPr>
            <p:ph type="dt" sz="half" idx="10"/>
          </p:nvPr>
        </p:nvSpPr>
        <p:spPr/>
        <p:txBody>
          <a:bodyPr/>
          <a:lstStyle/>
          <a:p>
            <a:fld id="{EE83C4D0-28DA-44EE-8CBF-CE8F5CC145C1}" type="datetimeFigureOut">
              <a:rPr lang="en-US" smtClean="0"/>
              <a:t>6/6/2024</a:t>
            </a:fld>
            <a:endParaRPr lang="en-US"/>
          </a:p>
        </p:txBody>
      </p:sp>
      <p:sp>
        <p:nvSpPr>
          <p:cNvPr id="4" name="Footer Placeholder 3">
            <a:extLst>
              <a:ext uri="{FF2B5EF4-FFF2-40B4-BE49-F238E27FC236}">
                <a16:creationId xmlns:a16="http://schemas.microsoft.com/office/drawing/2014/main" id="{A73D2497-F5E8-97F2-9BE5-A0CA82A354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924939-7178-1584-F29D-22F547B2B134}"/>
              </a:ext>
            </a:extLst>
          </p:cNvPr>
          <p:cNvSpPr>
            <a:spLocks noGrp="1"/>
          </p:cNvSpPr>
          <p:nvPr>
            <p:ph type="sldNum" sz="quarter" idx="12"/>
          </p:nvPr>
        </p:nvSpPr>
        <p:spPr/>
        <p:txBody>
          <a:bodyPr/>
          <a:lstStyle/>
          <a:p>
            <a:fld id="{D34B150E-C143-4E87-AC77-7BB37E83BC11}" type="slidenum">
              <a:rPr lang="en-US" smtClean="0"/>
              <a:t>‹#›</a:t>
            </a:fld>
            <a:endParaRPr lang="en-US"/>
          </a:p>
        </p:txBody>
      </p:sp>
    </p:spTree>
    <p:extLst>
      <p:ext uri="{BB962C8B-B14F-4D97-AF65-F5344CB8AC3E}">
        <p14:creationId xmlns:p14="http://schemas.microsoft.com/office/powerpoint/2010/main" val="281323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93ACEC-FB0E-E067-05D3-608A272B1997}"/>
              </a:ext>
            </a:extLst>
          </p:cNvPr>
          <p:cNvSpPr>
            <a:spLocks noGrp="1"/>
          </p:cNvSpPr>
          <p:nvPr>
            <p:ph type="dt" sz="half" idx="10"/>
          </p:nvPr>
        </p:nvSpPr>
        <p:spPr/>
        <p:txBody>
          <a:bodyPr/>
          <a:lstStyle/>
          <a:p>
            <a:fld id="{EE83C4D0-28DA-44EE-8CBF-CE8F5CC145C1}" type="datetimeFigureOut">
              <a:rPr lang="en-US" smtClean="0"/>
              <a:t>6/6/2024</a:t>
            </a:fld>
            <a:endParaRPr lang="en-US"/>
          </a:p>
        </p:txBody>
      </p:sp>
      <p:sp>
        <p:nvSpPr>
          <p:cNvPr id="3" name="Footer Placeholder 2">
            <a:extLst>
              <a:ext uri="{FF2B5EF4-FFF2-40B4-BE49-F238E27FC236}">
                <a16:creationId xmlns:a16="http://schemas.microsoft.com/office/drawing/2014/main" id="{9DB5BAF8-9D12-4698-5A61-7C60DCA39E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7080F6-BA98-8A77-0726-7AB4CA59F599}"/>
              </a:ext>
            </a:extLst>
          </p:cNvPr>
          <p:cNvSpPr>
            <a:spLocks noGrp="1"/>
          </p:cNvSpPr>
          <p:nvPr>
            <p:ph type="sldNum" sz="quarter" idx="12"/>
          </p:nvPr>
        </p:nvSpPr>
        <p:spPr/>
        <p:txBody>
          <a:bodyPr/>
          <a:lstStyle/>
          <a:p>
            <a:fld id="{D34B150E-C143-4E87-AC77-7BB37E83BC11}" type="slidenum">
              <a:rPr lang="en-US" smtClean="0"/>
              <a:t>‹#›</a:t>
            </a:fld>
            <a:endParaRPr lang="en-US"/>
          </a:p>
        </p:txBody>
      </p:sp>
    </p:spTree>
    <p:extLst>
      <p:ext uri="{BB962C8B-B14F-4D97-AF65-F5344CB8AC3E}">
        <p14:creationId xmlns:p14="http://schemas.microsoft.com/office/powerpoint/2010/main" val="215799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951D-AD1C-4DAA-7343-B573E4404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91F577-6FC5-CB83-9F17-F519AABD48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1A22DD-3343-9B91-17D4-37B8A0EAD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DC41C-E21F-ACEC-4729-63758FE90121}"/>
              </a:ext>
            </a:extLst>
          </p:cNvPr>
          <p:cNvSpPr>
            <a:spLocks noGrp="1"/>
          </p:cNvSpPr>
          <p:nvPr>
            <p:ph type="dt" sz="half" idx="10"/>
          </p:nvPr>
        </p:nvSpPr>
        <p:spPr/>
        <p:txBody>
          <a:bodyPr/>
          <a:lstStyle/>
          <a:p>
            <a:fld id="{EE83C4D0-28DA-44EE-8CBF-CE8F5CC145C1}" type="datetimeFigureOut">
              <a:rPr lang="en-US" smtClean="0"/>
              <a:t>6/6/2024</a:t>
            </a:fld>
            <a:endParaRPr lang="en-US"/>
          </a:p>
        </p:txBody>
      </p:sp>
      <p:sp>
        <p:nvSpPr>
          <p:cNvPr id="6" name="Footer Placeholder 5">
            <a:extLst>
              <a:ext uri="{FF2B5EF4-FFF2-40B4-BE49-F238E27FC236}">
                <a16:creationId xmlns:a16="http://schemas.microsoft.com/office/drawing/2014/main" id="{5C19CA4F-9691-3AC8-B674-DC00D38EA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A47155-2496-898D-AC83-5E5F15656D74}"/>
              </a:ext>
            </a:extLst>
          </p:cNvPr>
          <p:cNvSpPr>
            <a:spLocks noGrp="1"/>
          </p:cNvSpPr>
          <p:nvPr>
            <p:ph type="sldNum" sz="quarter" idx="12"/>
          </p:nvPr>
        </p:nvSpPr>
        <p:spPr/>
        <p:txBody>
          <a:bodyPr/>
          <a:lstStyle/>
          <a:p>
            <a:fld id="{D34B150E-C143-4E87-AC77-7BB37E83BC11}" type="slidenum">
              <a:rPr lang="en-US" smtClean="0"/>
              <a:t>‹#›</a:t>
            </a:fld>
            <a:endParaRPr lang="en-US"/>
          </a:p>
        </p:txBody>
      </p:sp>
    </p:spTree>
    <p:extLst>
      <p:ext uri="{BB962C8B-B14F-4D97-AF65-F5344CB8AC3E}">
        <p14:creationId xmlns:p14="http://schemas.microsoft.com/office/powerpoint/2010/main" val="282311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709C-3477-800B-3912-DE32D2573B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DCFFED-CE1B-B7A1-94EC-ECF2E9B9DF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75D966-CB5F-0E1C-BB4A-05353C2B0F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BDB0F-EF9F-AAE2-2B18-E5CD76ED7AA2}"/>
              </a:ext>
            </a:extLst>
          </p:cNvPr>
          <p:cNvSpPr>
            <a:spLocks noGrp="1"/>
          </p:cNvSpPr>
          <p:nvPr>
            <p:ph type="dt" sz="half" idx="10"/>
          </p:nvPr>
        </p:nvSpPr>
        <p:spPr/>
        <p:txBody>
          <a:bodyPr/>
          <a:lstStyle/>
          <a:p>
            <a:fld id="{EE83C4D0-28DA-44EE-8CBF-CE8F5CC145C1}" type="datetimeFigureOut">
              <a:rPr lang="en-US" smtClean="0"/>
              <a:t>6/6/2024</a:t>
            </a:fld>
            <a:endParaRPr lang="en-US"/>
          </a:p>
        </p:txBody>
      </p:sp>
      <p:sp>
        <p:nvSpPr>
          <p:cNvPr id="6" name="Footer Placeholder 5">
            <a:extLst>
              <a:ext uri="{FF2B5EF4-FFF2-40B4-BE49-F238E27FC236}">
                <a16:creationId xmlns:a16="http://schemas.microsoft.com/office/drawing/2014/main" id="{2F62D1A1-B7EF-E0B1-62C7-97B9413C4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8FDDE-012E-8D06-5ED8-6033D31E2D2F}"/>
              </a:ext>
            </a:extLst>
          </p:cNvPr>
          <p:cNvSpPr>
            <a:spLocks noGrp="1"/>
          </p:cNvSpPr>
          <p:nvPr>
            <p:ph type="sldNum" sz="quarter" idx="12"/>
          </p:nvPr>
        </p:nvSpPr>
        <p:spPr/>
        <p:txBody>
          <a:bodyPr/>
          <a:lstStyle/>
          <a:p>
            <a:fld id="{D34B150E-C143-4E87-AC77-7BB37E83BC11}" type="slidenum">
              <a:rPr lang="en-US" smtClean="0"/>
              <a:t>‹#›</a:t>
            </a:fld>
            <a:endParaRPr lang="en-US"/>
          </a:p>
        </p:txBody>
      </p:sp>
    </p:spTree>
    <p:extLst>
      <p:ext uri="{BB962C8B-B14F-4D97-AF65-F5344CB8AC3E}">
        <p14:creationId xmlns:p14="http://schemas.microsoft.com/office/powerpoint/2010/main" val="295173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A164F7-E54B-8059-B430-348F33840B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C02937-A5BB-A288-E7C8-349E130665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78390-AC40-B28E-666F-950A499177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3C4D0-28DA-44EE-8CBF-CE8F5CC145C1}" type="datetimeFigureOut">
              <a:rPr lang="en-US" smtClean="0"/>
              <a:t>6/6/2024</a:t>
            </a:fld>
            <a:endParaRPr lang="en-US"/>
          </a:p>
        </p:txBody>
      </p:sp>
      <p:sp>
        <p:nvSpPr>
          <p:cNvPr id="5" name="Footer Placeholder 4">
            <a:extLst>
              <a:ext uri="{FF2B5EF4-FFF2-40B4-BE49-F238E27FC236}">
                <a16:creationId xmlns:a16="http://schemas.microsoft.com/office/drawing/2014/main" id="{D62F90C1-EB46-5EF3-05F0-ECD50892D0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1AB8DE-C838-BC93-CCA3-07C92783B2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B150E-C143-4E87-AC77-7BB37E83BC11}" type="slidenum">
              <a:rPr lang="en-US" smtClean="0"/>
              <a:t>‹#›</a:t>
            </a:fld>
            <a:endParaRPr lang="en-US"/>
          </a:p>
        </p:txBody>
      </p:sp>
    </p:spTree>
    <p:extLst>
      <p:ext uri="{BB962C8B-B14F-4D97-AF65-F5344CB8AC3E}">
        <p14:creationId xmlns:p14="http://schemas.microsoft.com/office/powerpoint/2010/main" val="152538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Chemistry Is and What Chemists Do">
            <a:extLst>
              <a:ext uri="{FF2B5EF4-FFF2-40B4-BE49-F238E27FC236}">
                <a16:creationId xmlns:a16="http://schemas.microsoft.com/office/drawing/2014/main" id="{92D16A7F-8795-F5E5-491C-6B53687AF02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8957" b="6773"/>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96D91A4-A621-8577-2FDF-182230D938F8}"/>
              </a:ext>
            </a:extLst>
          </p:cNvPr>
          <p:cNvSpPr>
            <a:spLocks noGrp="1"/>
          </p:cNvSpPr>
          <p:nvPr>
            <p:ph type="ctrTitle"/>
          </p:nvPr>
        </p:nvSpPr>
        <p:spPr>
          <a:xfrm>
            <a:off x="1524000" y="1122362"/>
            <a:ext cx="9144000" cy="2900518"/>
          </a:xfrm>
        </p:spPr>
        <p:txBody>
          <a:bodyPr>
            <a:normAutofit/>
          </a:bodyPr>
          <a:lstStyle/>
          <a:p>
            <a:r>
              <a:rPr lang="en-US">
                <a:solidFill>
                  <a:srgbClr val="FFFFFF"/>
                </a:solidFill>
              </a:rPr>
              <a:t>A-Level Chemistry!</a:t>
            </a:r>
          </a:p>
        </p:txBody>
      </p:sp>
      <p:sp>
        <p:nvSpPr>
          <p:cNvPr id="3" name="Subtitle 2">
            <a:extLst>
              <a:ext uri="{FF2B5EF4-FFF2-40B4-BE49-F238E27FC236}">
                <a16:creationId xmlns:a16="http://schemas.microsoft.com/office/drawing/2014/main" id="{19E70150-B77F-C3EA-70C5-E58F074A2299}"/>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Year 12 – September 2023</a:t>
            </a:r>
          </a:p>
        </p:txBody>
      </p:sp>
      <p:pic>
        <p:nvPicPr>
          <p:cNvPr id="1028" name="Picture 4" descr="Welcome Wood Sign Welcome Sign Wedding Welcome Sign Welcome - Etsy UK">
            <a:extLst>
              <a:ext uri="{FF2B5EF4-FFF2-40B4-BE49-F238E27FC236}">
                <a16:creationId xmlns:a16="http://schemas.microsoft.com/office/drawing/2014/main" id="{DE796004-0E27-E82D-1249-F28A882F9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198" y="712869"/>
            <a:ext cx="7243012" cy="543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392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E1870-E126-92B2-9E67-F48241D26338}"/>
              </a:ext>
            </a:extLst>
          </p:cNvPr>
          <p:cNvSpPr>
            <a:spLocks noGrp="1"/>
          </p:cNvSpPr>
          <p:nvPr>
            <p:ph type="title"/>
          </p:nvPr>
        </p:nvSpPr>
        <p:spPr/>
        <p:txBody>
          <a:bodyPr/>
          <a:lstStyle/>
          <a:p>
            <a:r>
              <a:rPr lang="en-US" dirty="0"/>
              <a:t>How is A level different to GCSE</a:t>
            </a:r>
          </a:p>
        </p:txBody>
      </p:sp>
      <p:pic>
        <p:nvPicPr>
          <p:cNvPr id="2050" name="Picture 2" descr="King's Lecture Series">
            <a:extLst>
              <a:ext uri="{FF2B5EF4-FFF2-40B4-BE49-F238E27FC236}">
                <a16:creationId xmlns:a16="http://schemas.microsoft.com/office/drawing/2014/main" id="{0985954B-6858-5C6C-E4F3-D6A859730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296" y="1912521"/>
            <a:ext cx="3224556" cy="17331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s spoon feeding babies making them overweight? - Baby Magazine">
            <a:extLst>
              <a:ext uri="{FF2B5EF4-FFF2-40B4-BE49-F238E27FC236}">
                <a16:creationId xmlns:a16="http://schemas.microsoft.com/office/drawing/2014/main" id="{CBE6E926-67F4-2733-AC0B-2BFE52F4D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94" y="1960764"/>
            <a:ext cx="2682647" cy="17550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ofessional learning: Implementing collaborative learning teams">
            <a:extLst>
              <a:ext uri="{FF2B5EF4-FFF2-40B4-BE49-F238E27FC236}">
                <a16:creationId xmlns:a16="http://schemas.microsoft.com/office/drawing/2014/main" id="{3291780A-7F28-FDCA-4426-B645ABC0B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211" y="1910014"/>
            <a:ext cx="3002020" cy="1801212"/>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E7EB1B04-512A-28EC-55F4-47E9859116E5}"/>
              </a:ext>
            </a:extLst>
          </p:cNvPr>
          <p:cNvSpPr/>
          <p:nvPr/>
        </p:nvSpPr>
        <p:spPr>
          <a:xfrm>
            <a:off x="3970421" y="2103437"/>
            <a:ext cx="529785" cy="1325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17F5607-2345-63F2-04AE-9995A32C975B}"/>
              </a:ext>
            </a:extLst>
          </p:cNvPr>
          <p:cNvSpPr/>
          <p:nvPr/>
        </p:nvSpPr>
        <p:spPr>
          <a:xfrm>
            <a:off x="7939373" y="2103437"/>
            <a:ext cx="529785" cy="1325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69F7F58-6187-0D24-D312-459E01084E7F}"/>
              </a:ext>
            </a:extLst>
          </p:cNvPr>
          <p:cNvSpPr txBox="1"/>
          <p:nvPr/>
        </p:nvSpPr>
        <p:spPr>
          <a:xfrm>
            <a:off x="1871669" y="3985843"/>
            <a:ext cx="840295" cy="461665"/>
          </a:xfrm>
          <a:prstGeom prst="rect">
            <a:avLst/>
          </a:prstGeom>
          <a:noFill/>
        </p:spPr>
        <p:txBody>
          <a:bodyPr wrap="none" rtlCol="0">
            <a:spAutoFit/>
          </a:bodyPr>
          <a:lstStyle/>
          <a:p>
            <a:r>
              <a:rPr lang="en-US" sz="2400" b="1" dirty="0"/>
              <a:t>GCSE</a:t>
            </a:r>
          </a:p>
        </p:txBody>
      </p:sp>
      <p:sp>
        <p:nvSpPr>
          <p:cNvPr id="8" name="TextBox 7">
            <a:extLst>
              <a:ext uri="{FF2B5EF4-FFF2-40B4-BE49-F238E27FC236}">
                <a16:creationId xmlns:a16="http://schemas.microsoft.com/office/drawing/2014/main" id="{38B43705-FB81-2F57-5E18-00057F295B11}"/>
              </a:ext>
            </a:extLst>
          </p:cNvPr>
          <p:cNvSpPr txBox="1"/>
          <p:nvPr/>
        </p:nvSpPr>
        <p:spPr>
          <a:xfrm>
            <a:off x="838200" y="4486751"/>
            <a:ext cx="313222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Highly teacher led</a:t>
            </a:r>
          </a:p>
          <a:p>
            <a:pPr marL="342900" indent="-342900">
              <a:buFont typeface="Arial" panose="020B0604020202020204" pitchFamily="34" charset="0"/>
              <a:buChar char="•"/>
            </a:pPr>
            <a:r>
              <a:rPr lang="en-US" sz="2400" dirty="0"/>
              <a:t>Limited student independence</a:t>
            </a:r>
          </a:p>
          <a:p>
            <a:pPr marL="342900" indent="-342900">
              <a:buFont typeface="Arial" panose="020B0604020202020204" pitchFamily="34" charset="0"/>
              <a:buChar char="•"/>
            </a:pPr>
            <a:r>
              <a:rPr lang="en-US" sz="2400" dirty="0"/>
              <a:t>“Spoon Feeding”</a:t>
            </a:r>
          </a:p>
        </p:txBody>
      </p:sp>
      <p:sp>
        <p:nvSpPr>
          <p:cNvPr id="9" name="TextBox 8">
            <a:extLst>
              <a:ext uri="{FF2B5EF4-FFF2-40B4-BE49-F238E27FC236}">
                <a16:creationId xmlns:a16="http://schemas.microsoft.com/office/drawing/2014/main" id="{67EBA327-6708-2BEC-9B13-F4BC1277C0EB}"/>
              </a:ext>
            </a:extLst>
          </p:cNvPr>
          <p:cNvSpPr txBox="1"/>
          <p:nvPr/>
        </p:nvSpPr>
        <p:spPr>
          <a:xfrm>
            <a:off x="4500206" y="4417343"/>
            <a:ext cx="3517228"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Collaborative between teacher and student</a:t>
            </a:r>
          </a:p>
          <a:p>
            <a:pPr marL="342900" indent="-342900">
              <a:buFont typeface="Arial" panose="020B0604020202020204" pitchFamily="34" charset="0"/>
              <a:buChar char="•"/>
            </a:pPr>
            <a:r>
              <a:rPr lang="en-US" sz="2400" dirty="0"/>
              <a:t>Independent and personal responsibility essential </a:t>
            </a:r>
          </a:p>
        </p:txBody>
      </p:sp>
      <p:sp>
        <p:nvSpPr>
          <p:cNvPr id="10" name="TextBox 9">
            <a:extLst>
              <a:ext uri="{FF2B5EF4-FFF2-40B4-BE49-F238E27FC236}">
                <a16:creationId xmlns:a16="http://schemas.microsoft.com/office/drawing/2014/main" id="{73AF1661-D533-E2B4-5DE9-EFBD06B3AA47}"/>
              </a:ext>
            </a:extLst>
          </p:cNvPr>
          <p:cNvSpPr txBox="1"/>
          <p:nvPr/>
        </p:nvSpPr>
        <p:spPr>
          <a:xfrm>
            <a:off x="5838672" y="3985843"/>
            <a:ext cx="1122871" cy="461665"/>
          </a:xfrm>
          <a:prstGeom prst="rect">
            <a:avLst/>
          </a:prstGeom>
          <a:noFill/>
        </p:spPr>
        <p:txBody>
          <a:bodyPr wrap="none" rtlCol="0">
            <a:spAutoFit/>
          </a:bodyPr>
          <a:lstStyle/>
          <a:p>
            <a:r>
              <a:rPr lang="en-US" sz="2400" b="1" dirty="0"/>
              <a:t>A-Level</a:t>
            </a:r>
          </a:p>
        </p:txBody>
      </p:sp>
      <p:sp>
        <p:nvSpPr>
          <p:cNvPr id="11" name="TextBox 10">
            <a:extLst>
              <a:ext uri="{FF2B5EF4-FFF2-40B4-BE49-F238E27FC236}">
                <a16:creationId xmlns:a16="http://schemas.microsoft.com/office/drawing/2014/main" id="{8EAEB54C-1C62-F357-A130-2B6D68401654}"/>
              </a:ext>
            </a:extLst>
          </p:cNvPr>
          <p:cNvSpPr txBox="1"/>
          <p:nvPr/>
        </p:nvSpPr>
        <p:spPr>
          <a:xfrm>
            <a:off x="9758895" y="3985843"/>
            <a:ext cx="1481239" cy="461665"/>
          </a:xfrm>
          <a:prstGeom prst="rect">
            <a:avLst/>
          </a:prstGeom>
          <a:noFill/>
        </p:spPr>
        <p:txBody>
          <a:bodyPr wrap="none" rtlCol="0">
            <a:spAutoFit/>
          </a:bodyPr>
          <a:lstStyle/>
          <a:p>
            <a:r>
              <a:rPr lang="en-US" sz="2400" b="1" dirty="0"/>
              <a:t>University</a:t>
            </a:r>
          </a:p>
        </p:txBody>
      </p:sp>
      <p:sp>
        <p:nvSpPr>
          <p:cNvPr id="12" name="Rectangle 11">
            <a:extLst>
              <a:ext uri="{FF2B5EF4-FFF2-40B4-BE49-F238E27FC236}">
                <a16:creationId xmlns:a16="http://schemas.microsoft.com/office/drawing/2014/main" id="{1FAC8935-A61A-03FF-D135-280B1AD72133}"/>
              </a:ext>
            </a:extLst>
          </p:cNvPr>
          <p:cNvSpPr/>
          <p:nvPr/>
        </p:nvSpPr>
        <p:spPr>
          <a:xfrm>
            <a:off x="4500206" y="1690688"/>
            <a:ext cx="3360030" cy="480218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79557A1-350C-B4A7-8E5C-B7718E7B09B7}"/>
              </a:ext>
            </a:extLst>
          </p:cNvPr>
          <p:cNvSpPr txBox="1"/>
          <p:nvPr/>
        </p:nvSpPr>
        <p:spPr>
          <a:xfrm>
            <a:off x="8469158" y="4417343"/>
            <a:ext cx="3517228"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Lecture based</a:t>
            </a:r>
          </a:p>
          <a:p>
            <a:pPr marL="342900" indent="-342900">
              <a:buFont typeface="Arial" panose="020B0604020202020204" pitchFamily="34" charset="0"/>
              <a:buChar char="•"/>
            </a:pPr>
            <a:r>
              <a:rPr lang="en-US" sz="2400" dirty="0"/>
              <a:t>Limited contact hours</a:t>
            </a:r>
          </a:p>
          <a:p>
            <a:pPr marL="342900" indent="-342900">
              <a:buFont typeface="Arial" panose="020B0604020202020204" pitchFamily="34" charset="0"/>
              <a:buChar char="•"/>
            </a:pPr>
            <a:r>
              <a:rPr lang="en-US" sz="2400" dirty="0"/>
              <a:t>Students take charge of vast majority of their own learning</a:t>
            </a:r>
          </a:p>
        </p:txBody>
      </p:sp>
    </p:spTree>
    <p:extLst>
      <p:ext uri="{BB962C8B-B14F-4D97-AF65-F5344CB8AC3E}">
        <p14:creationId xmlns:p14="http://schemas.microsoft.com/office/powerpoint/2010/main" val="304188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P spid="11" grpId="0"/>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9439-B5EC-D6B8-8B32-1260958EB1F6}"/>
              </a:ext>
            </a:extLst>
          </p:cNvPr>
          <p:cNvSpPr>
            <a:spLocks noGrp="1"/>
          </p:cNvSpPr>
          <p:nvPr>
            <p:ph type="title"/>
          </p:nvPr>
        </p:nvSpPr>
        <p:spPr/>
        <p:txBody>
          <a:bodyPr/>
          <a:lstStyle/>
          <a:p>
            <a:r>
              <a:rPr lang="en-US" dirty="0"/>
              <a:t>…so what does that mean?</a:t>
            </a:r>
          </a:p>
        </p:txBody>
      </p:sp>
      <p:sp>
        <p:nvSpPr>
          <p:cNvPr id="3" name="TextBox 2">
            <a:extLst>
              <a:ext uri="{FF2B5EF4-FFF2-40B4-BE49-F238E27FC236}">
                <a16:creationId xmlns:a16="http://schemas.microsoft.com/office/drawing/2014/main" id="{A0CE6EF7-5C35-0F50-9BA3-DD64AD76F10F}"/>
              </a:ext>
            </a:extLst>
          </p:cNvPr>
          <p:cNvSpPr txBox="1"/>
          <p:nvPr/>
        </p:nvSpPr>
        <p:spPr>
          <a:xfrm>
            <a:off x="714719" y="1498293"/>
            <a:ext cx="10762561" cy="4893647"/>
          </a:xfrm>
          <a:prstGeom prst="rect">
            <a:avLst/>
          </a:prstGeom>
          <a:noFill/>
        </p:spPr>
        <p:txBody>
          <a:bodyPr wrap="square" rtlCol="0">
            <a:spAutoFit/>
          </a:bodyPr>
          <a:lstStyle/>
          <a:p>
            <a:pPr marL="457200" indent="-457200">
              <a:buFont typeface="Arial" panose="020B0604020202020204" pitchFamily="34" charset="0"/>
              <a:buChar char="•"/>
            </a:pPr>
            <a:r>
              <a:rPr lang="en-US" sz="2600" dirty="0"/>
              <a:t>The expectations that I have of you are significantly higher than at GCSE:</a:t>
            </a:r>
          </a:p>
          <a:p>
            <a:pPr marL="914400" lvl="1" indent="-457200">
              <a:buFont typeface="Arial" panose="020B0604020202020204" pitchFamily="34" charset="0"/>
              <a:buChar char="•"/>
            </a:pPr>
            <a:r>
              <a:rPr lang="en-US" sz="2600" dirty="0"/>
              <a:t>You will have 5 hours of lessons in chemistry per week, I would expect that you are completing </a:t>
            </a:r>
            <a:r>
              <a:rPr lang="en-US" sz="2600" b="1" u="sng" dirty="0"/>
              <a:t>the same amount of time outside of lessons </a:t>
            </a:r>
            <a:r>
              <a:rPr lang="en-US" sz="2600" dirty="0"/>
              <a:t>on your studies</a:t>
            </a:r>
          </a:p>
          <a:p>
            <a:pPr marL="914400" lvl="1" indent="-457200">
              <a:buFont typeface="Arial" panose="020B0604020202020204" pitchFamily="34" charset="0"/>
              <a:buChar char="•"/>
            </a:pPr>
            <a:r>
              <a:rPr lang="en-US" sz="2600" dirty="0"/>
              <a:t>Outside of lessons, your time should be split on a mixture of teacher set homework, continual refreshing / revision of content and extra curricula reading– </a:t>
            </a:r>
            <a:r>
              <a:rPr lang="en-US" sz="2600" b="1" dirty="0"/>
              <a:t>I can’t stress enough how much this will help you later in the course</a:t>
            </a:r>
          </a:p>
          <a:p>
            <a:pPr marL="914400" lvl="1" indent="-457200">
              <a:buFont typeface="Arial" panose="020B0604020202020204" pitchFamily="34" charset="0"/>
              <a:buChar char="•"/>
            </a:pPr>
            <a:r>
              <a:rPr lang="en-US" sz="2600" dirty="0"/>
              <a:t>Where you are finding content more challenging, </a:t>
            </a:r>
            <a:r>
              <a:rPr lang="en-US" sz="2600" b="1" dirty="0"/>
              <a:t>you need to make sure you are taking responsibility for improving </a:t>
            </a:r>
            <a:r>
              <a:rPr lang="en-US" sz="2600" dirty="0"/>
              <a:t>– your teachers will be more than happy to help and give additional support, but you need to take ownership and reach out</a:t>
            </a:r>
          </a:p>
        </p:txBody>
      </p:sp>
    </p:spTree>
    <p:extLst>
      <p:ext uri="{BB962C8B-B14F-4D97-AF65-F5344CB8AC3E}">
        <p14:creationId xmlns:p14="http://schemas.microsoft.com/office/powerpoint/2010/main" val="33223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17"/>
            <a:ext cx="12192000" cy="1143000"/>
          </a:xfrm>
        </p:spPr>
        <p:txBody>
          <a:bodyPr>
            <a:noAutofit/>
          </a:bodyPr>
          <a:lstStyle/>
          <a:p>
            <a:r>
              <a:rPr lang="en-GB" sz="3600" b="1" dirty="0">
                <a:solidFill>
                  <a:srgbClr val="00B0F0"/>
                </a:solidFill>
              </a:rPr>
              <a:t>Mapping grades at Edexcel GCSE and OCR A Level Chemistry</a:t>
            </a:r>
          </a:p>
        </p:txBody>
      </p:sp>
      <p:graphicFrame>
        <p:nvGraphicFramePr>
          <p:cNvPr id="3" name="Table 2"/>
          <p:cNvGraphicFramePr>
            <a:graphicFrameLocks noGrp="1"/>
          </p:cNvGraphicFramePr>
          <p:nvPr>
            <p:extLst>
              <p:ext uri="{D42A27DB-BD31-4B8C-83A1-F6EECF244321}">
                <p14:modId xmlns:p14="http://schemas.microsoft.com/office/powerpoint/2010/main" val="1104226833"/>
              </p:ext>
            </p:extLst>
          </p:nvPr>
        </p:nvGraphicFramePr>
        <p:xfrm>
          <a:off x="1871701" y="2300887"/>
          <a:ext cx="1908212" cy="2959510"/>
        </p:xfrm>
        <a:graphic>
          <a:graphicData uri="http://schemas.openxmlformats.org/drawingml/2006/table">
            <a:tbl>
              <a:tblPr firstRow="1" bandRow="1">
                <a:tableStyleId>{5C22544A-7EE6-4342-B048-85BDC9FD1C3A}</a:tableStyleId>
              </a:tblPr>
              <a:tblGrid>
                <a:gridCol w="1908212">
                  <a:extLst>
                    <a:ext uri="{9D8B030D-6E8A-4147-A177-3AD203B41FA5}">
                      <a16:colId xmlns:a16="http://schemas.microsoft.com/office/drawing/2014/main" val="20000"/>
                    </a:ext>
                  </a:extLst>
                </a:gridCol>
              </a:tblGrid>
              <a:tr h="1017332">
                <a:tc>
                  <a:txBody>
                    <a:bodyPr/>
                    <a:lstStyle/>
                    <a:p>
                      <a:pPr algn="ctr"/>
                      <a:r>
                        <a:rPr lang="en-GB" dirty="0">
                          <a:latin typeface="Comic Sans MS" panose="030F0702030302020204" pitchFamily="66" charset="0"/>
                        </a:rPr>
                        <a:t>GCSE</a:t>
                      </a:r>
                    </a:p>
                  </a:txBody>
                  <a:tcPr/>
                </a:tc>
                <a:extLst>
                  <a:ext uri="{0D108BD9-81ED-4DB2-BD59-A6C34878D82A}">
                    <a16:rowId xmlns:a16="http://schemas.microsoft.com/office/drawing/2014/main" val="10000"/>
                  </a:ext>
                </a:extLst>
              </a:tr>
              <a:tr h="488848">
                <a:tc>
                  <a:txBody>
                    <a:bodyPr/>
                    <a:lstStyle/>
                    <a:p>
                      <a:pPr algn="ctr"/>
                      <a:r>
                        <a:rPr lang="en-GB" dirty="0">
                          <a:latin typeface="Comic Sans MS" panose="030F0702030302020204" pitchFamily="66" charset="0"/>
                        </a:rPr>
                        <a:t>9</a:t>
                      </a:r>
                    </a:p>
                  </a:txBody>
                  <a:tcPr/>
                </a:tc>
                <a:extLst>
                  <a:ext uri="{0D108BD9-81ED-4DB2-BD59-A6C34878D82A}">
                    <a16:rowId xmlns:a16="http://schemas.microsoft.com/office/drawing/2014/main" val="10002"/>
                  </a:ext>
                </a:extLst>
              </a:tr>
              <a:tr h="488848">
                <a:tc>
                  <a:txBody>
                    <a:bodyPr/>
                    <a:lstStyle/>
                    <a:p>
                      <a:pPr algn="ctr"/>
                      <a:r>
                        <a:rPr lang="en-GB" dirty="0">
                          <a:latin typeface="Comic Sans MS" panose="030F0702030302020204" pitchFamily="66" charset="0"/>
                        </a:rPr>
                        <a:t>8</a:t>
                      </a:r>
                    </a:p>
                  </a:txBody>
                  <a:tcPr/>
                </a:tc>
                <a:extLst>
                  <a:ext uri="{0D108BD9-81ED-4DB2-BD59-A6C34878D82A}">
                    <a16:rowId xmlns:a16="http://schemas.microsoft.com/office/drawing/2014/main" val="10003"/>
                  </a:ext>
                </a:extLst>
              </a:tr>
              <a:tr h="475634">
                <a:tc>
                  <a:txBody>
                    <a:bodyPr/>
                    <a:lstStyle/>
                    <a:p>
                      <a:pPr algn="ctr"/>
                      <a:r>
                        <a:rPr lang="en-GB" dirty="0">
                          <a:latin typeface="Comic Sans MS" panose="030F0702030302020204" pitchFamily="66" charset="0"/>
                        </a:rPr>
                        <a:t>7</a:t>
                      </a:r>
                    </a:p>
                  </a:txBody>
                  <a:tcPr/>
                </a:tc>
                <a:extLst>
                  <a:ext uri="{0D108BD9-81ED-4DB2-BD59-A6C34878D82A}">
                    <a16:rowId xmlns:a16="http://schemas.microsoft.com/office/drawing/2014/main" val="10004"/>
                  </a:ext>
                </a:extLst>
              </a:tr>
              <a:tr h="488848">
                <a:tc>
                  <a:txBody>
                    <a:bodyPr/>
                    <a:lstStyle/>
                    <a:p>
                      <a:pPr algn="ctr"/>
                      <a:r>
                        <a:rPr lang="en-GB" dirty="0">
                          <a:latin typeface="Comic Sans MS" panose="030F0702030302020204" pitchFamily="66" charset="0"/>
                        </a:rPr>
                        <a:t>6</a:t>
                      </a:r>
                    </a:p>
                  </a:txBody>
                  <a:tcPr/>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25860182"/>
              </p:ext>
            </p:extLst>
          </p:nvPr>
        </p:nvGraphicFramePr>
        <p:xfrm>
          <a:off x="5094058" y="2302258"/>
          <a:ext cx="2003884" cy="4426054"/>
        </p:xfrm>
        <a:graphic>
          <a:graphicData uri="http://schemas.openxmlformats.org/drawingml/2006/table">
            <a:tbl>
              <a:tblPr firstRow="1" bandRow="1">
                <a:tableStyleId>{21E4AEA4-8DFA-4A89-87EB-49C32662AFE0}</a:tableStyleId>
              </a:tblPr>
              <a:tblGrid>
                <a:gridCol w="2003884">
                  <a:extLst>
                    <a:ext uri="{9D8B030D-6E8A-4147-A177-3AD203B41FA5}">
                      <a16:colId xmlns:a16="http://schemas.microsoft.com/office/drawing/2014/main" val="20000"/>
                    </a:ext>
                  </a:extLst>
                </a:gridCol>
              </a:tblGrid>
              <a:tr h="768286">
                <a:tc>
                  <a:txBody>
                    <a:bodyPr/>
                    <a:lstStyle/>
                    <a:p>
                      <a:pPr algn="ctr"/>
                      <a:r>
                        <a:rPr lang="en-GB" dirty="0">
                          <a:latin typeface="Comic Sans MS" panose="030F0702030302020204" pitchFamily="66" charset="0"/>
                        </a:rPr>
                        <a:t>A Level Grade</a:t>
                      </a:r>
                    </a:p>
                  </a:txBody>
                  <a:tcPr/>
                </a:tc>
                <a:extLst>
                  <a:ext uri="{0D108BD9-81ED-4DB2-BD59-A6C34878D82A}">
                    <a16:rowId xmlns:a16="http://schemas.microsoft.com/office/drawing/2014/main" val="10000"/>
                  </a:ext>
                </a:extLst>
              </a:tr>
              <a:tr h="609628">
                <a:tc>
                  <a:txBody>
                    <a:bodyPr/>
                    <a:lstStyle/>
                    <a:p>
                      <a:pPr algn="ctr"/>
                      <a:r>
                        <a:rPr lang="en-GB" dirty="0">
                          <a:latin typeface="Comic Sans MS" panose="030F0702030302020204" pitchFamily="66" charset="0"/>
                        </a:rPr>
                        <a:t>A*</a:t>
                      </a:r>
                    </a:p>
                  </a:txBody>
                  <a:tcPr/>
                </a:tc>
                <a:extLst>
                  <a:ext uri="{0D108BD9-81ED-4DB2-BD59-A6C34878D82A}">
                    <a16:rowId xmlns:a16="http://schemas.microsoft.com/office/drawing/2014/main" val="342259055"/>
                  </a:ext>
                </a:extLst>
              </a:tr>
              <a:tr h="609628">
                <a:tc>
                  <a:txBody>
                    <a:bodyPr/>
                    <a:lstStyle/>
                    <a:p>
                      <a:pPr algn="ctr"/>
                      <a:r>
                        <a:rPr lang="en-GB" dirty="0">
                          <a:latin typeface="Comic Sans MS" panose="030F0702030302020204" pitchFamily="66" charset="0"/>
                        </a:rPr>
                        <a:t>A</a:t>
                      </a:r>
                    </a:p>
                  </a:txBody>
                  <a:tcPr/>
                </a:tc>
                <a:extLst>
                  <a:ext uri="{0D108BD9-81ED-4DB2-BD59-A6C34878D82A}">
                    <a16:rowId xmlns:a16="http://schemas.microsoft.com/office/drawing/2014/main" val="10001"/>
                  </a:ext>
                </a:extLst>
              </a:tr>
              <a:tr h="609628">
                <a:tc>
                  <a:txBody>
                    <a:bodyPr/>
                    <a:lstStyle/>
                    <a:p>
                      <a:pPr algn="ctr"/>
                      <a:r>
                        <a:rPr lang="en-GB" dirty="0">
                          <a:latin typeface="Comic Sans MS" panose="030F0702030302020204" pitchFamily="66" charset="0"/>
                        </a:rPr>
                        <a:t>B</a:t>
                      </a:r>
                    </a:p>
                  </a:txBody>
                  <a:tcPr/>
                </a:tc>
                <a:extLst>
                  <a:ext uri="{0D108BD9-81ED-4DB2-BD59-A6C34878D82A}">
                    <a16:rowId xmlns:a16="http://schemas.microsoft.com/office/drawing/2014/main" val="10002"/>
                  </a:ext>
                </a:extLst>
              </a:tr>
              <a:tr h="609628">
                <a:tc>
                  <a:txBody>
                    <a:bodyPr/>
                    <a:lstStyle/>
                    <a:p>
                      <a:pPr algn="ctr"/>
                      <a:r>
                        <a:rPr lang="en-GB" dirty="0">
                          <a:latin typeface="Comic Sans MS" panose="030F0702030302020204" pitchFamily="66" charset="0"/>
                        </a:rPr>
                        <a:t>C</a:t>
                      </a:r>
                    </a:p>
                  </a:txBody>
                  <a:tcPr/>
                </a:tc>
                <a:extLst>
                  <a:ext uri="{0D108BD9-81ED-4DB2-BD59-A6C34878D82A}">
                    <a16:rowId xmlns:a16="http://schemas.microsoft.com/office/drawing/2014/main" val="10003"/>
                  </a:ext>
                </a:extLst>
              </a:tr>
              <a:tr h="609628">
                <a:tc>
                  <a:txBody>
                    <a:bodyPr/>
                    <a:lstStyle/>
                    <a:p>
                      <a:pPr algn="ctr"/>
                      <a:r>
                        <a:rPr lang="en-GB" dirty="0">
                          <a:latin typeface="Comic Sans MS" panose="030F0702030302020204" pitchFamily="66" charset="0"/>
                        </a:rPr>
                        <a:t>D</a:t>
                      </a:r>
                    </a:p>
                  </a:txBody>
                  <a:tcPr/>
                </a:tc>
                <a:extLst>
                  <a:ext uri="{0D108BD9-81ED-4DB2-BD59-A6C34878D82A}">
                    <a16:rowId xmlns:a16="http://schemas.microsoft.com/office/drawing/2014/main" val="10004"/>
                  </a:ext>
                </a:extLst>
              </a:tr>
              <a:tr h="609628">
                <a:tc>
                  <a:txBody>
                    <a:bodyPr/>
                    <a:lstStyle/>
                    <a:p>
                      <a:pPr algn="ctr"/>
                      <a:r>
                        <a:rPr lang="en-GB" dirty="0">
                          <a:latin typeface="Comic Sans MS" panose="030F0702030302020204" pitchFamily="66" charset="0"/>
                        </a:rPr>
                        <a:t>E</a:t>
                      </a:r>
                    </a:p>
                  </a:txBody>
                  <a:tcPr/>
                </a:tc>
                <a:extLst>
                  <a:ext uri="{0D108BD9-81ED-4DB2-BD59-A6C34878D82A}">
                    <a16:rowId xmlns:a16="http://schemas.microsoft.com/office/drawing/2014/main" val="10005"/>
                  </a:ext>
                </a:extLst>
              </a:tr>
            </a:tbl>
          </a:graphicData>
        </a:graphic>
      </p:graphicFrame>
      <p:cxnSp>
        <p:nvCxnSpPr>
          <p:cNvPr id="6" name="Straight Arrow Connector 5"/>
          <p:cNvCxnSpPr>
            <a:cxnSpLocks/>
          </p:cNvCxnSpPr>
          <p:nvPr/>
        </p:nvCxnSpPr>
        <p:spPr>
          <a:xfrm>
            <a:off x="3625155" y="4543258"/>
            <a:ext cx="1518787" cy="717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a:off x="3698905" y="4065002"/>
            <a:ext cx="1445037" cy="325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3779914" y="3490080"/>
            <a:ext cx="1314145" cy="1803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5F1D76F-2E68-45D7-8D3B-A400C227477B}"/>
              </a:ext>
            </a:extLst>
          </p:cNvPr>
          <p:cNvCxnSpPr>
            <a:cxnSpLocks/>
          </p:cNvCxnSpPr>
          <p:nvPr/>
        </p:nvCxnSpPr>
        <p:spPr>
          <a:xfrm>
            <a:off x="3653900" y="5103373"/>
            <a:ext cx="1490042" cy="9331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BDBB62F-AD2B-4F94-969B-AAEE82131BDE}"/>
              </a:ext>
            </a:extLst>
          </p:cNvPr>
          <p:cNvSpPr txBox="1"/>
          <p:nvPr/>
        </p:nvSpPr>
        <p:spPr>
          <a:xfrm>
            <a:off x="0" y="1085852"/>
            <a:ext cx="12192000" cy="1015663"/>
          </a:xfrm>
          <a:prstGeom prst="rect">
            <a:avLst/>
          </a:prstGeom>
          <a:noFill/>
        </p:spPr>
        <p:txBody>
          <a:bodyPr wrap="square" rtlCol="0">
            <a:spAutoFit/>
          </a:bodyPr>
          <a:lstStyle/>
          <a:p>
            <a:r>
              <a:rPr lang="en-GB" sz="2000" dirty="0">
                <a:latin typeface="Comic Sans MS" panose="030F0702030302020204" pitchFamily="66" charset="0"/>
              </a:rPr>
              <a:t>Based on our recent date data, with </a:t>
            </a:r>
            <a:r>
              <a:rPr lang="en-GB" sz="2000" b="1" u="sng" dirty="0">
                <a:latin typeface="Comic Sans MS" panose="030F0702030302020204" pitchFamily="66" charset="0"/>
              </a:rPr>
              <a:t>some exceptions</a:t>
            </a:r>
            <a:r>
              <a:rPr lang="en-GB" sz="2000" dirty="0">
                <a:latin typeface="Comic Sans MS" panose="030F0702030302020204" pitchFamily="66" charset="0"/>
              </a:rPr>
              <a:t>, 7-6/776/766/666/66 students at GCSE get a C or below at a-level chemistry and 77/777 and above students get a grade A*-C. Double/triple science makes </a:t>
            </a:r>
            <a:r>
              <a:rPr lang="en-GB" sz="2000" b="1" dirty="0">
                <a:latin typeface="Comic Sans MS" panose="030F0702030302020204" pitchFamily="66" charset="0"/>
              </a:rPr>
              <a:t>no difference.</a:t>
            </a:r>
            <a:r>
              <a:rPr lang="en-GB" sz="2000" dirty="0">
                <a:latin typeface="Comic Sans MS" panose="030F0702030302020204" pitchFamily="66" charset="0"/>
              </a:rPr>
              <a:t> Think about what you need to do to achieve your goals!</a:t>
            </a:r>
          </a:p>
        </p:txBody>
      </p:sp>
      <p:sp>
        <p:nvSpPr>
          <p:cNvPr id="7" name="Rectangle 6">
            <a:extLst>
              <a:ext uri="{FF2B5EF4-FFF2-40B4-BE49-F238E27FC236}">
                <a16:creationId xmlns:a16="http://schemas.microsoft.com/office/drawing/2014/main" id="{FAEF3BB5-AF59-4BD7-88C5-A6B2D3A893B3}"/>
              </a:ext>
            </a:extLst>
          </p:cNvPr>
          <p:cNvSpPr/>
          <p:nvPr/>
        </p:nvSpPr>
        <p:spPr>
          <a:xfrm>
            <a:off x="7608169" y="2647181"/>
            <a:ext cx="4248034" cy="3785652"/>
          </a:xfrm>
          <a:prstGeom prst="rect">
            <a:avLst/>
          </a:prstGeom>
        </p:spPr>
        <p:txBody>
          <a:bodyPr wrap="square">
            <a:spAutoFit/>
          </a:bodyPr>
          <a:lstStyle/>
          <a:p>
            <a:r>
              <a:rPr lang="en-GB" sz="2400" dirty="0">
                <a:latin typeface="Comic Sans MS" panose="030F0702030302020204" pitchFamily="66" charset="0"/>
              </a:rPr>
              <a:t>A level is </a:t>
            </a:r>
            <a:r>
              <a:rPr lang="en-GB" sz="2400" b="1" u="sng" dirty="0">
                <a:latin typeface="Comic Sans MS" panose="030F0702030302020204" pitchFamily="66" charset="0"/>
              </a:rPr>
              <a:t>WAY</a:t>
            </a:r>
            <a:r>
              <a:rPr lang="en-GB" sz="2400" dirty="0">
                <a:latin typeface="Comic Sans MS" panose="030F0702030302020204" pitchFamily="66" charset="0"/>
              </a:rPr>
              <a:t>  more rigorous than GCSE.</a:t>
            </a:r>
          </a:p>
          <a:p>
            <a:endParaRPr lang="en-GB" sz="2400" dirty="0">
              <a:latin typeface="Comic Sans MS" panose="030F0702030302020204" pitchFamily="66" charset="0"/>
            </a:endParaRPr>
          </a:p>
          <a:p>
            <a:r>
              <a:rPr lang="en-GB" sz="2400" dirty="0">
                <a:latin typeface="Comic Sans MS" panose="030F0702030302020204" pitchFamily="66" charset="0"/>
              </a:rPr>
              <a:t>You will be spending far more time on it than at GCSE and therefore you need to have a much firmer understanding of the concepts to get the same number of marks.</a:t>
            </a:r>
          </a:p>
        </p:txBody>
      </p:sp>
    </p:spTree>
    <p:extLst>
      <p:ext uri="{BB962C8B-B14F-4D97-AF65-F5344CB8AC3E}">
        <p14:creationId xmlns:p14="http://schemas.microsoft.com/office/powerpoint/2010/main" val="109153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C5D2-9FD5-4F15-A3AF-69F01189571F}"/>
              </a:ext>
            </a:extLst>
          </p:cNvPr>
          <p:cNvSpPr>
            <a:spLocks noGrp="1"/>
          </p:cNvSpPr>
          <p:nvPr>
            <p:ph type="title"/>
          </p:nvPr>
        </p:nvSpPr>
        <p:spPr/>
        <p:txBody>
          <a:bodyPr/>
          <a:lstStyle/>
          <a:p>
            <a:r>
              <a:rPr lang="en-GB" dirty="0"/>
              <a:t>Things you receive today</a:t>
            </a:r>
          </a:p>
        </p:txBody>
      </p:sp>
      <p:sp>
        <p:nvSpPr>
          <p:cNvPr id="3" name="TextBox 2">
            <a:extLst>
              <a:ext uri="{FF2B5EF4-FFF2-40B4-BE49-F238E27FC236}">
                <a16:creationId xmlns:a16="http://schemas.microsoft.com/office/drawing/2014/main" id="{1756939C-878A-4628-A6DF-9B08F462E226}"/>
              </a:ext>
            </a:extLst>
          </p:cNvPr>
          <p:cNvSpPr txBox="1"/>
          <p:nvPr/>
        </p:nvSpPr>
        <p:spPr>
          <a:xfrm>
            <a:off x="1065691" y="1690688"/>
            <a:ext cx="10716126" cy="4493538"/>
          </a:xfrm>
          <a:prstGeom prst="rect">
            <a:avLst/>
          </a:prstGeom>
          <a:noFill/>
        </p:spPr>
        <p:txBody>
          <a:bodyPr wrap="square" rtlCol="0">
            <a:spAutoFit/>
          </a:bodyPr>
          <a:lstStyle/>
          <a:p>
            <a:pPr marL="285750" indent="-285750">
              <a:buFont typeface="Arial" panose="020B0604020202020204" pitchFamily="34" charset="0"/>
              <a:buChar char="•"/>
            </a:pPr>
            <a:r>
              <a:rPr lang="en-US" sz="2600" dirty="0"/>
              <a:t>Transition work</a:t>
            </a:r>
          </a:p>
          <a:p>
            <a:pPr marL="285750" indent="-285750">
              <a:buFont typeface="Arial" panose="020B0604020202020204" pitchFamily="34" charset="0"/>
              <a:buChar char="•"/>
            </a:pPr>
            <a:endParaRPr lang="en-US" sz="2600" dirty="0"/>
          </a:p>
          <a:p>
            <a:r>
              <a:rPr lang="en-US" sz="2600" dirty="0"/>
              <a:t>Things to receive at a later date: </a:t>
            </a:r>
          </a:p>
          <a:p>
            <a:pPr marL="285750" indent="-285750">
              <a:buFont typeface="Arial" panose="020B0604020202020204" pitchFamily="34" charset="0"/>
              <a:buChar char="•"/>
            </a:pPr>
            <a:r>
              <a:rPr lang="en-US" sz="2600" dirty="0"/>
              <a:t>Text Book</a:t>
            </a:r>
          </a:p>
          <a:p>
            <a:pPr marL="285750" indent="-285750">
              <a:buFont typeface="Arial" panose="020B0604020202020204" pitchFamily="34" charset="0"/>
              <a:buChar char="•"/>
            </a:pPr>
            <a:r>
              <a:rPr lang="en-US" sz="2600" dirty="0"/>
              <a:t>Practical book (to hand back in)</a:t>
            </a:r>
          </a:p>
          <a:p>
            <a:pPr marL="285750" indent="-285750">
              <a:buFont typeface="Arial" panose="020B0604020202020204" pitchFamily="34" charset="0"/>
              <a:buChar char="•"/>
            </a:pPr>
            <a:r>
              <a:rPr lang="en-US" sz="2600" dirty="0"/>
              <a:t>Practical handbook</a:t>
            </a:r>
          </a:p>
          <a:p>
            <a:pPr marL="285750" indent="-285750">
              <a:buFont typeface="Arial" panose="020B0604020202020204" pitchFamily="34" charset="0"/>
              <a:buChar char="•"/>
            </a:pPr>
            <a:r>
              <a:rPr lang="en-US" sz="2600" dirty="0" err="1"/>
              <a:t>Maths</a:t>
            </a:r>
            <a:r>
              <a:rPr lang="en-US" sz="2600" dirty="0"/>
              <a:t> handbook</a:t>
            </a:r>
          </a:p>
          <a:p>
            <a:pPr marL="285750" indent="-285750">
              <a:buFont typeface="Arial" panose="020B0604020202020204" pitchFamily="34" charset="0"/>
              <a:buChar char="•"/>
            </a:pPr>
            <a:r>
              <a:rPr lang="en-US" sz="2600" dirty="0"/>
              <a:t>Specification</a:t>
            </a:r>
          </a:p>
          <a:p>
            <a:pPr marL="285750" indent="-285750">
              <a:buFont typeface="Arial" panose="020B0604020202020204" pitchFamily="34" charset="0"/>
              <a:buChar char="•"/>
            </a:pPr>
            <a:r>
              <a:rPr lang="en-US" sz="2600" dirty="0"/>
              <a:t>Data tables</a:t>
            </a:r>
          </a:p>
          <a:p>
            <a:pPr marL="285750" indent="-285750">
              <a:buFont typeface="Arial" panose="020B0604020202020204" pitchFamily="34" charset="0"/>
              <a:buChar char="•"/>
            </a:pPr>
            <a:r>
              <a:rPr lang="en-US" sz="2600" dirty="0"/>
              <a:t>Aptitudes of a sixth form chemist</a:t>
            </a:r>
          </a:p>
          <a:p>
            <a:endParaRPr lang="en-US" sz="2600" dirty="0"/>
          </a:p>
        </p:txBody>
      </p:sp>
    </p:spTree>
    <p:extLst>
      <p:ext uri="{BB962C8B-B14F-4D97-AF65-F5344CB8AC3E}">
        <p14:creationId xmlns:p14="http://schemas.microsoft.com/office/powerpoint/2010/main" val="401325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EE52-57FD-76B3-0378-FB8091C8A17C}"/>
              </a:ext>
            </a:extLst>
          </p:cNvPr>
          <p:cNvSpPr>
            <a:spLocks noGrp="1"/>
          </p:cNvSpPr>
          <p:nvPr>
            <p:ph type="title"/>
          </p:nvPr>
        </p:nvSpPr>
        <p:spPr/>
        <p:txBody>
          <a:bodyPr/>
          <a:lstStyle/>
          <a:p>
            <a:r>
              <a:rPr lang="en-US" dirty="0"/>
              <a:t>Structure (rough!) of first term</a:t>
            </a:r>
          </a:p>
        </p:txBody>
      </p:sp>
      <p:pic>
        <p:nvPicPr>
          <p:cNvPr id="3" name="Picture 2">
            <a:extLst>
              <a:ext uri="{FF2B5EF4-FFF2-40B4-BE49-F238E27FC236}">
                <a16:creationId xmlns:a16="http://schemas.microsoft.com/office/drawing/2014/main" id="{B4D99B42-905A-4CA8-8E44-4529E7765540}"/>
              </a:ext>
            </a:extLst>
          </p:cNvPr>
          <p:cNvPicPr>
            <a:picLocks noChangeAspect="1"/>
          </p:cNvPicPr>
          <p:nvPr/>
        </p:nvPicPr>
        <p:blipFill>
          <a:blip r:embed="rId2"/>
          <a:stretch>
            <a:fillRect/>
          </a:stretch>
        </p:blipFill>
        <p:spPr>
          <a:xfrm>
            <a:off x="1366737" y="1799617"/>
            <a:ext cx="9769305" cy="4186845"/>
          </a:xfrm>
          <a:prstGeom prst="rect">
            <a:avLst/>
          </a:prstGeom>
        </p:spPr>
      </p:pic>
    </p:spTree>
    <p:extLst>
      <p:ext uri="{BB962C8B-B14F-4D97-AF65-F5344CB8AC3E}">
        <p14:creationId xmlns:p14="http://schemas.microsoft.com/office/powerpoint/2010/main" val="91806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B4A3-AD2F-45F4-B9F4-559E1EC3DB5B}"/>
              </a:ext>
            </a:extLst>
          </p:cNvPr>
          <p:cNvSpPr>
            <a:spLocks noGrp="1"/>
          </p:cNvSpPr>
          <p:nvPr>
            <p:ph type="title"/>
          </p:nvPr>
        </p:nvSpPr>
        <p:spPr/>
        <p:txBody>
          <a:bodyPr/>
          <a:lstStyle/>
          <a:p>
            <a:r>
              <a:rPr lang="en-GB" dirty="0"/>
              <a:t>Any questions</a:t>
            </a:r>
          </a:p>
        </p:txBody>
      </p:sp>
      <p:pic>
        <p:nvPicPr>
          <p:cNvPr id="1026" name="Picture 2" descr="21 Questions Game: 110+ Best Questions You'll Ever Ask |">
            <a:extLst>
              <a:ext uri="{FF2B5EF4-FFF2-40B4-BE49-F238E27FC236}">
                <a16:creationId xmlns:a16="http://schemas.microsoft.com/office/drawing/2014/main" id="{8B63CD63-A983-4131-9568-839C59398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590" y="1690688"/>
            <a:ext cx="8225790" cy="427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72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3EFF5D-F632-4ABB-BCC4-9D5F9F492FB5}"/>
              </a:ext>
            </a:extLst>
          </p:cNvPr>
          <p:cNvSpPr/>
          <p:nvPr/>
        </p:nvSpPr>
        <p:spPr>
          <a:xfrm>
            <a:off x="3553460" y="2207260"/>
            <a:ext cx="4785360" cy="204724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70C0"/>
                </a:solidFill>
              </a:rPr>
              <a:t>Chemistry:</a:t>
            </a:r>
          </a:p>
          <a:p>
            <a:pPr algn="ctr"/>
            <a:r>
              <a:rPr lang="en-GB" sz="3200" i="1" dirty="0">
                <a:solidFill>
                  <a:srgbClr val="00B0F0"/>
                </a:solidFill>
              </a:rPr>
              <a:t>The central science</a:t>
            </a:r>
          </a:p>
        </p:txBody>
      </p:sp>
      <p:sp>
        <p:nvSpPr>
          <p:cNvPr id="4" name="Rectangle 3">
            <a:extLst>
              <a:ext uri="{FF2B5EF4-FFF2-40B4-BE49-F238E27FC236}">
                <a16:creationId xmlns:a16="http://schemas.microsoft.com/office/drawing/2014/main" id="{3BC14F6A-256B-4B49-86D9-CB342A3BCD93}"/>
              </a:ext>
            </a:extLst>
          </p:cNvPr>
          <p:cNvSpPr/>
          <p:nvPr/>
        </p:nvSpPr>
        <p:spPr>
          <a:xfrm>
            <a:off x="3553460" y="182880"/>
            <a:ext cx="4785360" cy="113792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B050"/>
                </a:solidFill>
              </a:rPr>
              <a:t>Biology</a:t>
            </a:r>
            <a:endParaRPr lang="en-GB" dirty="0">
              <a:solidFill>
                <a:srgbClr val="00B050"/>
              </a:solidFill>
            </a:endParaRPr>
          </a:p>
        </p:txBody>
      </p:sp>
      <p:sp>
        <p:nvSpPr>
          <p:cNvPr id="5" name="Rectangle 4">
            <a:extLst>
              <a:ext uri="{FF2B5EF4-FFF2-40B4-BE49-F238E27FC236}">
                <a16:creationId xmlns:a16="http://schemas.microsoft.com/office/drawing/2014/main" id="{8A28D757-8E3D-410E-9E83-22B354BEC174}"/>
              </a:ext>
            </a:extLst>
          </p:cNvPr>
          <p:cNvSpPr/>
          <p:nvPr/>
        </p:nvSpPr>
        <p:spPr>
          <a:xfrm>
            <a:off x="3553460" y="5140960"/>
            <a:ext cx="4785360" cy="1137920"/>
          </a:xfrm>
          <a:prstGeom prst="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FF6600"/>
                </a:solidFill>
              </a:rPr>
              <a:t>Geology</a:t>
            </a:r>
            <a:endParaRPr lang="en-GB" dirty="0">
              <a:solidFill>
                <a:srgbClr val="FF6600"/>
              </a:solidFill>
            </a:endParaRPr>
          </a:p>
        </p:txBody>
      </p:sp>
      <p:sp>
        <p:nvSpPr>
          <p:cNvPr id="6" name="Rectangle 5">
            <a:extLst>
              <a:ext uri="{FF2B5EF4-FFF2-40B4-BE49-F238E27FC236}">
                <a16:creationId xmlns:a16="http://schemas.microsoft.com/office/drawing/2014/main" id="{F11CC94B-68B7-4CDB-885B-836A9C7AE977}"/>
              </a:ext>
            </a:extLst>
          </p:cNvPr>
          <p:cNvSpPr/>
          <p:nvPr/>
        </p:nvSpPr>
        <p:spPr>
          <a:xfrm>
            <a:off x="218440" y="568960"/>
            <a:ext cx="2570480" cy="242824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7030A0"/>
                </a:solidFill>
              </a:rPr>
              <a:t>Astronomy</a:t>
            </a:r>
            <a:endParaRPr lang="en-GB" dirty="0">
              <a:solidFill>
                <a:srgbClr val="7030A0"/>
              </a:solidFill>
            </a:endParaRPr>
          </a:p>
        </p:txBody>
      </p:sp>
      <p:sp>
        <p:nvSpPr>
          <p:cNvPr id="7" name="Rectangle 6">
            <a:extLst>
              <a:ext uri="{FF2B5EF4-FFF2-40B4-BE49-F238E27FC236}">
                <a16:creationId xmlns:a16="http://schemas.microsoft.com/office/drawing/2014/main" id="{64148168-93FA-4B1C-8772-B786B2A45728}"/>
              </a:ext>
            </a:extLst>
          </p:cNvPr>
          <p:cNvSpPr/>
          <p:nvPr/>
        </p:nvSpPr>
        <p:spPr>
          <a:xfrm>
            <a:off x="9103360" y="751840"/>
            <a:ext cx="2570480" cy="24282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FF0000"/>
                </a:solidFill>
              </a:rPr>
              <a:t>Medicine</a:t>
            </a:r>
            <a:endParaRPr lang="en-GB" dirty="0">
              <a:solidFill>
                <a:srgbClr val="FF0000"/>
              </a:solidFill>
            </a:endParaRPr>
          </a:p>
        </p:txBody>
      </p:sp>
      <p:sp>
        <p:nvSpPr>
          <p:cNvPr id="8" name="Rectangle 7">
            <a:extLst>
              <a:ext uri="{FF2B5EF4-FFF2-40B4-BE49-F238E27FC236}">
                <a16:creationId xmlns:a16="http://schemas.microsoft.com/office/drawing/2014/main" id="{8E4D18D4-5321-473E-AF19-7B3DBB46C7CE}"/>
              </a:ext>
            </a:extLst>
          </p:cNvPr>
          <p:cNvSpPr/>
          <p:nvPr/>
        </p:nvSpPr>
        <p:spPr>
          <a:xfrm>
            <a:off x="9103360" y="3728720"/>
            <a:ext cx="2570480" cy="2428240"/>
          </a:xfrm>
          <a:prstGeom prst="rect">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FF66FF"/>
                </a:solidFill>
              </a:rPr>
              <a:t>Physics</a:t>
            </a:r>
            <a:endParaRPr lang="en-GB" dirty="0">
              <a:solidFill>
                <a:srgbClr val="FF66FF"/>
              </a:solidFill>
            </a:endParaRPr>
          </a:p>
        </p:txBody>
      </p:sp>
      <p:sp>
        <p:nvSpPr>
          <p:cNvPr id="9" name="Rectangle 8">
            <a:extLst>
              <a:ext uri="{FF2B5EF4-FFF2-40B4-BE49-F238E27FC236}">
                <a16:creationId xmlns:a16="http://schemas.microsoft.com/office/drawing/2014/main" id="{9C9584E4-3155-45CB-8ACB-40832BDED62C}"/>
              </a:ext>
            </a:extLst>
          </p:cNvPr>
          <p:cNvSpPr/>
          <p:nvPr/>
        </p:nvSpPr>
        <p:spPr>
          <a:xfrm>
            <a:off x="218440" y="3657600"/>
            <a:ext cx="2570480" cy="2428240"/>
          </a:xfrm>
          <a:prstGeom prst="rect">
            <a:avLst/>
          </a:prstGeom>
          <a:solidFill>
            <a:schemeClr val="bg1"/>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3333FF"/>
                </a:solidFill>
              </a:rPr>
              <a:t>Engineering</a:t>
            </a:r>
            <a:endParaRPr lang="en-GB" sz="1600" dirty="0">
              <a:solidFill>
                <a:srgbClr val="3333FF"/>
              </a:solidFill>
            </a:endParaRPr>
          </a:p>
        </p:txBody>
      </p:sp>
      <p:cxnSp>
        <p:nvCxnSpPr>
          <p:cNvPr id="11" name="Straight Arrow Connector 10">
            <a:extLst>
              <a:ext uri="{FF2B5EF4-FFF2-40B4-BE49-F238E27FC236}">
                <a16:creationId xmlns:a16="http://schemas.microsoft.com/office/drawing/2014/main" id="{31C63036-7CF4-4FF9-A861-FE67C91AE432}"/>
              </a:ext>
            </a:extLst>
          </p:cNvPr>
          <p:cNvCxnSpPr>
            <a:stCxn id="3" idx="0"/>
            <a:endCxn id="4" idx="2"/>
          </p:cNvCxnSpPr>
          <p:nvPr/>
        </p:nvCxnSpPr>
        <p:spPr>
          <a:xfrm flipV="1">
            <a:off x="5946140" y="1320800"/>
            <a:ext cx="0" cy="88646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9BFDD9E-8CDD-4384-AFF2-28976CA9293A}"/>
              </a:ext>
            </a:extLst>
          </p:cNvPr>
          <p:cNvCxnSpPr>
            <a:stCxn id="3" idx="3"/>
            <a:endCxn id="7" idx="1"/>
          </p:cNvCxnSpPr>
          <p:nvPr/>
        </p:nvCxnSpPr>
        <p:spPr>
          <a:xfrm flipV="1">
            <a:off x="8338820" y="1965960"/>
            <a:ext cx="764540" cy="12649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58B0699-38CF-4C65-AFEB-571385C06522}"/>
              </a:ext>
            </a:extLst>
          </p:cNvPr>
          <p:cNvCxnSpPr>
            <a:stCxn id="3" idx="3"/>
            <a:endCxn id="8" idx="1"/>
          </p:cNvCxnSpPr>
          <p:nvPr/>
        </p:nvCxnSpPr>
        <p:spPr>
          <a:xfrm>
            <a:off x="8338820" y="3230880"/>
            <a:ext cx="764540" cy="1711960"/>
          </a:xfrm>
          <a:prstGeom prst="straightConnector1">
            <a:avLst/>
          </a:prstGeom>
          <a:ln>
            <a:solidFill>
              <a:srgbClr val="FF66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7EFA8CD-649C-483B-83A1-C207793AFCE7}"/>
              </a:ext>
            </a:extLst>
          </p:cNvPr>
          <p:cNvCxnSpPr>
            <a:stCxn id="3" idx="2"/>
            <a:endCxn id="5" idx="0"/>
          </p:cNvCxnSpPr>
          <p:nvPr/>
        </p:nvCxnSpPr>
        <p:spPr>
          <a:xfrm>
            <a:off x="5946140" y="4254500"/>
            <a:ext cx="0" cy="886460"/>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3C90F17-7838-4B7A-AA68-970C3B90D521}"/>
              </a:ext>
            </a:extLst>
          </p:cNvPr>
          <p:cNvCxnSpPr>
            <a:stCxn id="3" idx="1"/>
            <a:endCxn id="6" idx="3"/>
          </p:cNvCxnSpPr>
          <p:nvPr/>
        </p:nvCxnSpPr>
        <p:spPr>
          <a:xfrm flipH="1" flipV="1">
            <a:off x="2788920" y="1783080"/>
            <a:ext cx="764540" cy="144780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9923945-C6BF-4836-80BE-8BAD58CED324}"/>
              </a:ext>
            </a:extLst>
          </p:cNvPr>
          <p:cNvCxnSpPr>
            <a:cxnSpLocks/>
            <a:stCxn id="3" idx="1"/>
            <a:endCxn id="9" idx="3"/>
          </p:cNvCxnSpPr>
          <p:nvPr/>
        </p:nvCxnSpPr>
        <p:spPr>
          <a:xfrm flipH="1">
            <a:off x="2788920" y="3230880"/>
            <a:ext cx="764540" cy="1640840"/>
          </a:xfrm>
          <a:prstGeom prst="straightConnector1">
            <a:avLst/>
          </a:prstGeom>
          <a:ln>
            <a:solidFill>
              <a:srgbClr val="3333FF"/>
            </a:solidFill>
            <a:tailEnd type="triangle"/>
          </a:ln>
        </p:spPr>
        <p:style>
          <a:lnRef idx="1">
            <a:schemeClr val="accent1"/>
          </a:lnRef>
          <a:fillRef idx="0">
            <a:schemeClr val="accent1"/>
          </a:fillRef>
          <a:effectRef idx="0">
            <a:schemeClr val="accent1"/>
          </a:effectRef>
          <a:fontRef idx="minor">
            <a:schemeClr val="tx1"/>
          </a:fontRef>
        </p:style>
      </p:cxnSp>
      <p:pic>
        <p:nvPicPr>
          <p:cNvPr id="7170" name="Picture 2" descr="Heart human anatomy biology organ body system health care and medical hand  drawn cartoon art illustration 4698284 Vector Art at Vecteezy">
            <a:extLst>
              <a:ext uri="{FF2B5EF4-FFF2-40B4-BE49-F238E27FC236}">
                <a16:creationId xmlns:a16="http://schemas.microsoft.com/office/drawing/2014/main" id="{AC8F4C99-E9FD-4BE9-A732-317D40B2B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8327" y="2156460"/>
            <a:ext cx="1279525" cy="102362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Saturn Planet PNG Picture, Cartoon Planet Cute Combination Picture Saturn,  Saturn Clipart, Cartoon, Universe PNG Image For Free Download">
            <a:extLst>
              <a:ext uri="{FF2B5EF4-FFF2-40B4-BE49-F238E27FC236}">
                <a16:creationId xmlns:a16="http://schemas.microsoft.com/office/drawing/2014/main" id="{47D176A2-345F-46FB-84A7-C72C8E62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80" y="2046551"/>
            <a:ext cx="920858" cy="92085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Premium Vector | Meteor vector illustration cartoon style comet icon  universe element">
            <a:extLst>
              <a:ext uri="{FF2B5EF4-FFF2-40B4-BE49-F238E27FC236}">
                <a16:creationId xmlns:a16="http://schemas.microsoft.com/office/drawing/2014/main" id="{FFB6BD9E-05AF-40E8-AA5A-B9345A506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340" y="622268"/>
            <a:ext cx="1053519" cy="1053519"/>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Pills Capsules. Vector Cartoon Icon Stock Vector - Illustration of help,  health: 181652189">
            <a:extLst>
              <a:ext uri="{FF2B5EF4-FFF2-40B4-BE49-F238E27FC236}">
                <a16:creationId xmlns:a16="http://schemas.microsoft.com/office/drawing/2014/main" id="{F426AA3A-58BA-4BC6-9335-56BBD77E57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2491" y="920622"/>
            <a:ext cx="880110" cy="88011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Cartoon Tree PNG Clip Art | Cartoon trees, Tree art, Tree clipart">
            <a:extLst>
              <a:ext uri="{FF2B5EF4-FFF2-40B4-BE49-F238E27FC236}">
                <a16:creationId xmlns:a16="http://schemas.microsoft.com/office/drawing/2014/main" id="{8D119057-25C9-4D8B-BCD7-3842D5A23C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1866" y="349250"/>
            <a:ext cx="756592" cy="80518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ow To Draw A Cartoon Chameleon That Looks Adorable">
            <a:extLst>
              <a:ext uri="{FF2B5EF4-FFF2-40B4-BE49-F238E27FC236}">
                <a16:creationId xmlns:a16="http://schemas.microsoft.com/office/drawing/2014/main" id="{B8173F24-43FB-4FF2-8DA3-A4A35480D4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577" y="293560"/>
            <a:ext cx="1124558" cy="102724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ATOM-CARTOON | Naked Scientists">
            <a:extLst>
              <a:ext uri="{FF2B5EF4-FFF2-40B4-BE49-F238E27FC236}">
                <a16:creationId xmlns:a16="http://schemas.microsoft.com/office/drawing/2014/main" id="{2A3B5D78-91FE-4DAB-9757-794E01F09B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97441" y="5311441"/>
            <a:ext cx="841295" cy="751840"/>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Free Vector | Sticker horseshoe magnet on white background">
            <a:extLst>
              <a:ext uri="{FF2B5EF4-FFF2-40B4-BE49-F238E27FC236}">
                <a16:creationId xmlns:a16="http://schemas.microsoft.com/office/drawing/2014/main" id="{BB5612B0-E73B-4FE8-BDC8-70CB0F1458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74196" y="3929742"/>
            <a:ext cx="764540" cy="812567"/>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Cartoon Rock Images – Browse 200,099 Stock Photos, Vectors, and Video |  Adobe Stock">
            <a:extLst>
              <a:ext uri="{FF2B5EF4-FFF2-40B4-BE49-F238E27FC236}">
                <a16:creationId xmlns:a16="http://schemas.microsoft.com/office/drawing/2014/main" id="{270D5AB1-A0E3-41D1-A4E8-D5BC2001CD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3501" y="5327234"/>
            <a:ext cx="1148058" cy="765372"/>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5,611 Volcano Cartoon Stock Photos, Pictures &amp; Royalty-Free Images - iStock">
            <a:extLst>
              <a:ext uri="{FF2B5EF4-FFF2-40B4-BE49-F238E27FC236}">
                <a16:creationId xmlns:a16="http://schemas.microsoft.com/office/drawing/2014/main" id="{05474967-D1B1-4BEA-B11E-B3227608C85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78655" y="5345160"/>
            <a:ext cx="1092192" cy="75846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Sydney Harbour bridge vector illustration. Harbour bridge flat cartoon  style icon isolated on white background Stock Vector | Adobe Stock">
            <a:extLst>
              <a:ext uri="{FF2B5EF4-FFF2-40B4-BE49-F238E27FC236}">
                <a16:creationId xmlns:a16="http://schemas.microsoft.com/office/drawing/2014/main" id="{81C68D59-855A-4D84-823D-2E06B21A50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0132" y="3730442"/>
            <a:ext cx="1816518" cy="886461"/>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Cute Gears Cartoon Color On White Background Vector Illustration Stock  Illustration - Download Image Now - iStock">
            <a:extLst>
              <a:ext uri="{FF2B5EF4-FFF2-40B4-BE49-F238E27FC236}">
                <a16:creationId xmlns:a16="http://schemas.microsoft.com/office/drawing/2014/main" id="{C22A58E7-EB92-4998-A741-A63C09310B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937" y="5151319"/>
            <a:ext cx="1339406" cy="88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70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D5E2D4-8CD5-4A9A-AD80-1E8CE5998E95}"/>
              </a:ext>
            </a:extLst>
          </p:cNvPr>
          <p:cNvSpPr/>
          <p:nvPr/>
        </p:nvSpPr>
        <p:spPr>
          <a:xfrm>
            <a:off x="325120" y="314960"/>
            <a:ext cx="11389360" cy="1168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70C0"/>
                </a:solidFill>
              </a:rPr>
              <a:t>What is chemistry?</a:t>
            </a:r>
          </a:p>
        </p:txBody>
      </p:sp>
      <p:sp>
        <p:nvSpPr>
          <p:cNvPr id="3" name="Rectangle 2">
            <a:extLst>
              <a:ext uri="{FF2B5EF4-FFF2-40B4-BE49-F238E27FC236}">
                <a16:creationId xmlns:a16="http://schemas.microsoft.com/office/drawing/2014/main" id="{28E4E07B-1958-4D79-AB86-71252AC73B7C}"/>
              </a:ext>
            </a:extLst>
          </p:cNvPr>
          <p:cNvSpPr/>
          <p:nvPr/>
        </p:nvSpPr>
        <p:spPr>
          <a:xfrm>
            <a:off x="325120" y="1635760"/>
            <a:ext cx="3362960" cy="11684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B0F0"/>
                </a:solidFill>
              </a:rPr>
              <a:t>Physical</a:t>
            </a:r>
          </a:p>
        </p:txBody>
      </p:sp>
      <p:sp>
        <p:nvSpPr>
          <p:cNvPr id="5" name="Rectangle 4">
            <a:extLst>
              <a:ext uri="{FF2B5EF4-FFF2-40B4-BE49-F238E27FC236}">
                <a16:creationId xmlns:a16="http://schemas.microsoft.com/office/drawing/2014/main" id="{A0C5B2F0-3CD2-4055-A310-0475EAEB2FA4}"/>
              </a:ext>
            </a:extLst>
          </p:cNvPr>
          <p:cNvSpPr/>
          <p:nvPr/>
        </p:nvSpPr>
        <p:spPr>
          <a:xfrm>
            <a:off x="4338320" y="1635760"/>
            <a:ext cx="3362960" cy="1168400"/>
          </a:xfrm>
          <a:prstGeom prst="rect">
            <a:avLst/>
          </a:prstGeom>
          <a:solidFill>
            <a:schemeClr val="bg1"/>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3333FF"/>
                </a:solidFill>
              </a:rPr>
              <a:t>Inorganic</a:t>
            </a:r>
          </a:p>
        </p:txBody>
      </p:sp>
      <p:sp>
        <p:nvSpPr>
          <p:cNvPr id="6" name="Rectangle 5">
            <a:extLst>
              <a:ext uri="{FF2B5EF4-FFF2-40B4-BE49-F238E27FC236}">
                <a16:creationId xmlns:a16="http://schemas.microsoft.com/office/drawing/2014/main" id="{9CBA7E0E-C71A-4E27-B0CC-AAF2A3C0ED0D}"/>
              </a:ext>
            </a:extLst>
          </p:cNvPr>
          <p:cNvSpPr/>
          <p:nvPr/>
        </p:nvSpPr>
        <p:spPr>
          <a:xfrm>
            <a:off x="8351520" y="1635760"/>
            <a:ext cx="3362960" cy="1168400"/>
          </a:xfrm>
          <a:prstGeom prst="rect">
            <a:avLst/>
          </a:prstGeom>
          <a:solidFill>
            <a:schemeClr val="bg1"/>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6699FF"/>
                </a:solidFill>
              </a:rPr>
              <a:t>Organic</a:t>
            </a:r>
          </a:p>
        </p:txBody>
      </p:sp>
      <p:sp>
        <p:nvSpPr>
          <p:cNvPr id="7" name="TextBox 6">
            <a:extLst>
              <a:ext uri="{FF2B5EF4-FFF2-40B4-BE49-F238E27FC236}">
                <a16:creationId xmlns:a16="http://schemas.microsoft.com/office/drawing/2014/main" id="{92732ADF-DF41-4A0E-B702-3997475B00C7}"/>
              </a:ext>
            </a:extLst>
          </p:cNvPr>
          <p:cNvSpPr txBox="1"/>
          <p:nvPr/>
        </p:nvSpPr>
        <p:spPr>
          <a:xfrm>
            <a:off x="325120" y="2997200"/>
            <a:ext cx="3362960" cy="1200329"/>
          </a:xfrm>
          <a:prstGeom prst="rect">
            <a:avLst/>
          </a:prstGeom>
          <a:noFill/>
        </p:spPr>
        <p:txBody>
          <a:bodyPr wrap="square" rtlCol="0">
            <a:spAutoFit/>
          </a:bodyPr>
          <a:lstStyle/>
          <a:p>
            <a:pPr algn="ctr"/>
            <a:r>
              <a:rPr lang="en-GB" dirty="0"/>
              <a:t>Atomic structure</a:t>
            </a:r>
          </a:p>
          <a:p>
            <a:pPr algn="ctr"/>
            <a:r>
              <a:rPr lang="en-GB" dirty="0"/>
              <a:t>Ionic bonding</a:t>
            </a:r>
          </a:p>
          <a:p>
            <a:pPr algn="ctr"/>
            <a:r>
              <a:rPr lang="en-GB" dirty="0"/>
              <a:t>Covalent bonding</a:t>
            </a:r>
          </a:p>
          <a:p>
            <a:pPr algn="ctr"/>
            <a:r>
              <a:rPr lang="en-GB" dirty="0"/>
              <a:t>Metallic bonding</a:t>
            </a:r>
          </a:p>
        </p:txBody>
      </p:sp>
      <p:sp>
        <p:nvSpPr>
          <p:cNvPr id="8" name="TextBox 7">
            <a:extLst>
              <a:ext uri="{FF2B5EF4-FFF2-40B4-BE49-F238E27FC236}">
                <a16:creationId xmlns:a16="http://schemas.microsoft.com/office/drawing/2014/main" id="{39D20E1B-161F-45C2-AFD3-C8208CA05117}"/>
              </a:ext>
            </a:extLst>
          </p:cNvPr>
          <p:cNvSpPr txBox="1"/>
          <p:nvPr/>
        </p:nvSpPr>
        <p:spPr>
          <a:xfrm>
            <a:off x="4338320" y="2956560"/>
            <a:ext cx="3362960" cy="1200329"/>
          </a:xfrm>
          <a:prstGeom prst="rect">
            <a:avLst/>
          </a:prstGeom>
          <a:noFill/>
        </p:spPr>
        <p:txBody>
          <a:bodyPr wrap="square" rtlCol="0">
            <a:spAutoFit/>
          </a:bodyPr>
          <a:lstStyle/>
          <a:p>
            <a:pPr algn="ctr"/>
            <a:r>
              <a:rPr lang="en-GB" dirty="0"/>
              <a:t>The periodic table</a:t>
            </a:r>
          </a:p>
          <a:p>
            <a:pPr algn="ctr"/>
            <a:r>
              <a:rPr lang="en-GB" dirty="0"/>
              <a:t>Alkaline earth metals (Group 2)</a:t>
            </a:r>
          </a:p>
          <a:p>
            <a:pPr algn="ctr"/>
            <a:r>
              <a:rPr lang="en-GB" dirty="0"/>
              <a:t>Transition metals</a:t>
            </a:r>
          </a:p>
          <a:p>
            <a:pPr algn="ctr"/>
            <a:r>
              <a:rPr lang="en-GB" dirty="0"/>
              <a:t>Halogens (Group 7)</a:t>
            </a:r>
          </a:p>
        </p:txBody>
      </p:sp>
      <p:sp>
        <p:nvSpPr>
          <p:cNvPr id="9" name="TextBox 8">
            <a:extLst>
              <a:ext uri="{FF2B5EF4-FFF2-40B4-BE49-F238E27FC236}">
                <a16:creationId xmlns:a16="http://schemas.microsoft.com/office/drawing/2014/main" id="{5432978A-4784-4BA9-BCA7-D5E2F99C21AD}"/>
              </a:ext>
            </a:extLst>
          </p:cNvPr>
          <p:cNvSpPr txBox="1"/>
          <p:nvPr/>
        </p:nvSpPr>
        <p:spPr>
          <a:xfrm>
            <a:off x="8351520" y="2956559"/>
            <a:ext cx="3362960" cy="1200329"/>
          </a:xfrm>
          <a:prstGeom prst="rect">
            <a:avLst/>
          </a:prstGeom>
          <a:noFill/>
        </p:spPr>
        <p:txBody>
          <a:bodyPr wrap="square" rtlCol="0">
            <a:spAutoFit/>
          </a:bodyPr>
          <a:lstStyle/>
          <a:p>
            <a:pPr algn="ctr"/>
            <a:r>
              <a:rPr lang="en-GB" dirty="0"/>
              <a:t>Alkanes and alkenes</a:t>
            </a:r>
          </a:p>
          <a:p>
            <a:pPr algn="ctr"/>
            <a:r>
              <a:rPr lang="en-GB" dirty="0"/>
              <a:t>Polymers</a:t>
            </a:r>
          </a:p>
          <a:p>
            <a:pPr algn="ctr"/>
            <a:r>
              <a:rPr lang="en-GB" dirty="0"/>
              <a:t>Alcohols, carboxylic acids and amino acids</a:t>
            </a:r>
          </a:p>
        </p:txBody>
      </p:sp>
      <p:pic>
        <p:nvPicPr>
          <p:cNvPr id="3074" name="Picture 2" descr="Petroleum Crude Oil and Hydrocarbons - Select Synthetics - AMSOIL  Authorized Dealer">
            <a:extLst>
              <a:ext uri="{FF2B5EF4-FFF2-40B4-BE49-F238E27FC236}">
                <a16:creationId xmlns:a16="http://schemas.microsoft.com/office/drawing/2014/main" id="{D5FB95FC-B724-4382-9FDC-5FB54B00E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520" y="4712615"/>
            <a:ext cx="321945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atural Metals">
            <a:extLst>
              <a:ext uri="{FF2B5EF4-FFF2-40B4-BE49-F238E27FC236}">
                <a16:creationId xmlns:a16="http://schemas.microsoft.com/office/drawing/2014/main" id="{57E914C1-8A76-47E1-B3B3-A676D0092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830" y="4309289"/>
            <a:ext cx="3219450" cy="21429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hat are Atoms Made of | Inside an Atom | DK Find Out">
            <a:extLst>
              <a:ext uri="{FF2B5EF4-FFF2-40B4-BE49-F238E27FC236}">
                <a16:creationId xmlns:a16="http://schemas.microsoft.com/office/drawing/2014/main" id="{D0718DDE-FD56-4969-9D86-730C00F61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417" y="4262105"/>
            <a:ext cx="2164754" cy="214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43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C52DE7-F446-4D82-B9CD-3DBF254D879A}"/>
              </a:ext>
            </a:extLst>
          </p:cNvPr>
          <p:cNvSpPr/>
          <p:nvPr/>
        </p:nvSpPr>
        <p:spPr>
          <a:xfrm>
            <a:off x="325120" y="314960"/>
            <a:ext cx="11389360" cy="7112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70C0"/>
                </a:solidFill>
              </a:rPr>
              <a:t>OCR Chemistry A: Course structure</a:t>
            </a:r>
          </a:p>
        </p:txBody>
      </p:sp>
      <p:sp>
        <p:nvSpPr>
          <p:cNvPr id="3" name="Rectangle 2">
            <a:extLst>
              <a:ext uri="{FF2B5EF4-FFF2-40B4-BE49-F238E27FC236}">
                <a16:creationId xmlns:a16="http://schemas.microsoft.com/office/drawing/2014/main" id="{EB9FBD1D-E9DC-4008-8A95-08D02919AE2D}"/>
              </a:ext>
            </a:extLst>
          </p:cNvPr>
          <p:cNvSpPr/>
          <p:nvPr/>
        </p:nvSpPr>
        <p:spPr>
          <a:xfrm>
            <a:off x="345440" y="1717040"/>
            <a:ext cx="5405120" cy="843280"/>
          </a:xfrm>
          <a:prstGeom prst="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Module 1: Practical Skills </a:t>
            </a:r>
          </a:p>
        </p:txBody>
      </p:sp>
      <p:sp>
        <p:nvSpPr>
          <p:cNvPr id="4" name="Rectangle 3">
            <a:extLst>
              <a:ext uri="{FF2B5EF4-FFF2-40B4-BE49-F238E27FC236}">
                <a16:creationId xmlns:a16="http://schemas.microsoft.com/office/drawing/2014/main" id="{B576ED14-BC1A-406D-A3F6-BD37200E3CBC}"/>
              </a:ext>
            </a:extLst>
          </p:cNvPr>
          <p:cNvSpPr/>
          <p:nvPr/>
        </p:nvSpPr>
        <p:spPr>
          <a:xfrm>
            <a:off x="6309360" y="1717040"/>
            <a:ext cx="5405120" cy="843280"/>
          </a:xfrm>
          <a:prstGeom prst="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Module 1: Practical Skills</a:t>
            </a:r>
          </a:p>
        </p:txBody>
      </p:sp>
      <p:sp>
        <p:nvSpPr>
          <p:cNvPr id="5" name="Rectangle 4">
            <a:extLst>
              <a:ext uri="{FF2B5EF4-FFF2-40B4-BE49-F238E27FC236}">
                <a16:creationId xmlns:a16="http://schemas.microsoft.com/office/drawing/2014/main" id="{C409DA85-7BF5-45D3-B423-CC5FEA023B8C}"/>
              </a:ext>
            </a:extLst>
          </p:cNvPr>
          <p:cNvSpPr/>
          <p:nvPr/>
        </p:nvSpPr>
        <p:spPr>
          <a:xfrm>
            <a:off x="345440" y="2646680"/>
            <a:ext cx="5405120" cy="123444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6">
                    <a:lumMod val="50000"/>
                  </a:schemeClr>
                </a:solidFill>
              </a:rPr>
              <a:t>Module 2: Foundations in chemistry </a:t>
            </a:r>
          </a:p>
          <a:p>
            <a:pPr algn="ctr"/>
            <a:r>
              <a:rPr lang="en-GB" sz="1600" dirty="0">
                <a:solidFill>
                  <a:schemeClr val="accent6">
                    <a:lumMod val="50000"/>
                  </a:schemeClr>
                </a:solidFill>
              </a:rPr>
              <a:t>Atoms, compounds, molecules and equations; Amount of substance; Acid-base and redox reactions; electrons bonding and structure</a:t>
            </a:r>
          </a:p>
        </p:txBody>
      </p:sp>
      <p:sp>
        <p:nvSpPr>
          <p:cNvPr id="6" name="Rectangle 5">
            <a:extLst>
              <a:ext uri="{FF2B5EF4-FFF2-40B4-BE49-F238E27FC236}">
                <a16:creationId xmlns:a16="http://schemas.microsoft.com/office/drawing/2014/main" id="{7BF54D1A-06B1-453C-81BA-5449A739B953}"/>
              </a:ext>
            </a:extLst>
          </p:cNvPr>
          <p:cNvSpPr/>
          <p:nvPr/>
        </p:nvSpPr>
        <p:spPr>
          <a:xfrm>
            <a:off x="345440" y="3952240"/>
            <a:ext cx="5405120" cy="1234440"/>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lumMod val="75000"/>
                  </a:schemeClr>
                </a:solidFill>
              </a:rPr>
              <a:t>Module 3: Periodic table and energy</a:t>
            </a:r>
          </a:p>
          <a:p>
            <a:pPr algn="ctr"/>
            <a:r>
              <a:rPr lang="en-GB" sz="1600" dirty="0">
                <a:solidFill>
                  <a:schemeClr val="accent4">
                    <a:lumMod val="75000"/>
                  </a:schemeClr>
                </a:solidFill>
              </a:rPr>
              <a:t>The periodic table and periodicity; Group 2 and the halogens; Qualitative analysis; Enthalpy changes; Reaction rates and equilibrium</a:t>
            </a:r>
          </a:p>
        </p:txBody>
      </p:sp>
      <p:sp>
        <p:nvSpPr>
          <p:cNvPr id="7" name="Rectangle 6">
            <a:extLst>
              <a:ext uri="{FF2B5EF4-FFF2-40B4-BE49-F238E27FC236}">
                <a16:creationId xmlns:a16="http://schemas.microsoft.com/office/drawing/2014/main" id="{0A3260E5-6A6A-4469-9CA6-12394DE77E37}"/>
              </a:ext>
            </a:extLst>
          </p:cNvPr>
          <p:cNvSpPr/>
          <p:nvPr/>
        </p:nvSpPr>
        <p:spPr>
          <a:xfrm>
            <a:off x="345440" y="5262880"/>
            <a:ext cx="5405120" cy="1234440"/>
          </a:xfrm>
          <a:prstGeom prst="rect">
            <a:avLst/>
          </a:prstGeom>
          <a:solidFill>
            <a:schemeClr val="accent2">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6600"/>
                </a:solidFill>
              </a:rPr>
              <a:t>Module 4: Core organic chemistry</a:t>
            </a:r>
          </a:p>
          <a:p>
            <a:pPr algn="ctr"/>
            <a:r>
              <a:rPr lang="en-GB" sz="1600" dirty="0">
                <a:solidFill>
                  <a:srgbClr val="FF6600"/>
                </a:solidFill>
              </a:rPr>
              <a:t>Basic concepts; Hydrocarbons; Alcohols and haloalkanes; Organic synthesis; Analytical techniques</a:t>
            </a:r>
          </a:p>
        </p:txBody>
      </p:sp>
      <p:sp>
        <p:nvSpPr>
          <p:cNvPr id="8" name="Rectangle 7">
            <a:extLst>
              <a:ext uri="{FF2B5EF4-FFF2-40B4-BE49-F238E27FC236}">
                <a16:creationId xmlns:a16="http://schemas.microsoft.com/office/drawing/2014/main" id="{13FC6B2B-CB3B-404F-93E4-B307055F043F}"/>
              </a:ext>
            </a:extLst>
          </p:cNvPr>
          <p:cNvSpPr/>
          <p:nvPr/>
        </p:nvSpPr>
        <p:spPr>
          <a:xfrm>
            <a:off x="6309360" y="2646679"/>
            <a:ext cx="5405120" cy="1651001"/>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Module 5: Physical chemistry and transition elements</a:t>
            </a:r>
          </a:p>
          <a:p>
            <a:pPr algn="ctr"/>
            <a:r>
              <a:rPr lang="en-GB" sz="1600" dirty="0">
                <a:solidFill>
                  <a:srgbClr val="FF0000"/>
                </a:solidFill>
              </a:rPr>
              <a:t>Reaction rates and equilibrium; pH and buffers; </a:t>
            </a:r>
            <a:r>
              <a:rPr lang="en-GB" sz="1600" dirty="0" err="1">
                <a:solidFill>
                  <a:srgbClr val="FF0000"/>
                </a:solidFill>
              </a:rPr>
              <a:t>Enthalphy</a:t>
            </a:r>
            <a:r>
              <a:rPr lang="en-GB" sz="1600" dirty="0">
                <a:solidFill>
                  <a:srgbClr val="FF0000"/>
                </a:solidFill>
              </a:rPr>
              <a:t>, entropy and free energy; redox and electrode potentials; Transition elements</a:t>
            </a:r>
          </a:p>
        </p:txBody>
      </p:sp>
      <p:sp>
        <p:nvSpPr>
          <p:cNvPr id="9" name="Rectangle 8">
            <a:extLst>
              <a:ext uri="{FF2B5EF4-FFF2-40B4-BE49-F238E27FC236}">
                <a16:creationId xmlns:a16="http://schemas.microsoft.com/office/drawing/2014/main" id="{CB955979-75A7-4AD8-A181-8517EDCD98D8}"/>
              </a:ext>
            </a:extLst>
          </p:cNvPr>
          <p:cNvSpPr/>
          <p:nvPr/>
        </p:nvSpPr>
        <p:spPr>
          <a:xfrm>
            <a:off x="6309360" y="4373879"/>
            <a:ext cx="5405120" cy="1651001"/>
          </a:xfrm>
          <a:prstGeom prst="rect">
            <a:avLst/>
          </a:prstGeom>
          <a:solidFill>
            <a:srgbClr val="CCCCFF"/>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9966FF"/>
                </a:solidFill>
              </a:rPr>
              <a:t>Module 6: Organic Chemistry and Analysis</a:t>
            </a:r>
          </a:p>
          <a:p>
            <a:pPr algn="ctr"/>
            <a:r>
              <a:rPr lang="en-GB" sz="1600" dirty="0">
                <a:solidFill>
                  <a:srgbClr val="9966FF"/>
                </a:solidFill>
              </a:rPr>
              <a:t>Aromatic compounds; carbonyls and carboxylic acids; amines, amino acids and polymers; organic synthesis; chromatography and spectroscopy</a:t>
            </a:r>
          </a:p>
        </p:txBody>
      </p:sp>
      <p:sp>
        <p:nvSpPr>
          <p:cNvPr id="17" name="TextBox 16">
            <a:extLst>
              <a:ext uri="{FF2B5EF4-FFF2-40B4-BE49-F238E27FC236}">
                <a16:creationId xmlns:a16="http://schemas.microsoft.com/office/drawing/2014/main" id="{991E65EE-03EE-45DD-9087-BC4C14A66AF9}"/>
              </a:ext>
            </a:extLst>
          </p:cNvPr>
          <p:cNvSpPr txBox="1"/>
          <p:nvPr/>
        </p:nvSpPr>
        <p:spPr>
          <a:xfrm>
            <a:off x="2397760" y="944880"/>
            <a:ext cx="1391920" cy="830997"/>
          </a:xfrm>
          <a:prstGeom prst="rect">
            <a:avLst/>
          </a:prstGeom>
          <a:noFill/>
        </p:spPr>
        <p:txBody>
          <a:bodyPr wrap="square" rtlCol="0">
            <a:spAutoFit/>
          </a:bodyPr>
          <a:lstStyle/>
          <a:p>
            <a:pPr algn="ctr"/>
            <a:r>
              <a:rPr lang="en-GB" sz="4800" b="1" dirty="0">
                <a:solidFill>
                  <a:srgbClr val="00B0F0"/>
                </a:solidFill>
              </a:rPr>
              <a:t>12</a:t>
            </a:r>
          </a:p>
        </p:txBody>
      </p:sp>
      <p:sp>
        <p:nvSpPr>
          <p:cNvPr id="18" name="TextBox 17">
            <a:extLst>
              <a:ext uri="{FF2B5EF4-FFF2-40B4-BE49-F238E27FC236}">
                <a16:creationId xmlns:a16="http://schemas.microsoft.com/office/drawing/2014/main" id="{F7FF5183-9AA4-4CD8-9B9E-8494C7AABD90}"/>
              </a:ext>
            </a:extLst>
          </p:cNvPr>
          <p:cNvSpPr txBox="1"/>
          <p:nvPr/>
        </p:nvSpPr>
        <p:spPr>
          <a:xfrm>
            <a:off x="8595360" y="944880"/>
            <a:ext cx="1391920" cy="830997"/>
          </a:xfrm>
          <a:prstGeom prst="rect">
            <a:avLst/>
          </a:prstGeom>
          <a:noFill/>
        </p:spPr>
        <p:txBody>
          <a:bodyPr wrap="square" rtlCol="0">
            <a:spAutoFit/>
          </a:bodyPr>
          <a:lstStyle/>
          <a:p>
            <a:pPr algn="ctr"/>
            <a:r>
              <a:rPr lang="en-GB" sz="4800" b="1" dirty="0">
                <a:solidFill>
                  <a:srgbClr val="00B0F0"/>
                </a:solidFill>
              </a:rPr>
              <a:t>13</a:t>
            </a:r>
          </a:p>
        </p:txBody>
      </p:sp>
    </p:spTree>
    <p:extLst>
      <p:ext uri="{BB962C8B-B14F-4D97-AF65-F5344CB8AC3E}">
        <p14:creationId xmlns:p14="http://schemas.microsoft.com/office/powerpoint/2010/main" val="2542076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6DF3-AA9C-7A7A-4F2C-DEFDA8CD9F97}"/>
              </a:ext>
            </a:extLst>
          </p:cNvPr>
          <p:cNvSpPr>
            <a:spLocks noGrp="1"/>
          </p:cNvSpPr>
          <p:nvPr>
            <p:ph type="title"/>
          </p:nvPr>
        </p:nvSpPr>
        <p:spPr/>
        <p:txBody>
          <a:bodyPr/>
          <a:lstStyle/>
          <a:p>
            <a:r>
              <a:rPr lang="en-US" dirty="0"/>
              <a:t>How is it assessed</a:t>
            </a:r>
          </a:p>
        </p:txBody>
      </p:sp>
      <p:pic>
        <p:nvPicPr>
          <p:cNvPr id="3" name="Picture 2">
            <a:extLst>
              <a:ext uri="{FF2B5EF4-FFF2-40B4-BE49-F238E27FC236}">
                <a16:creationId xmlns:a16="http://schemas.microsoft.com/office/drawing/2014/main" id="{EDD2DB52-B3B1-1BEF-7172-4A17403D84B6}"/>
              </a:ext>
            </a:extLst>
          </p:cNvPr>
          <p:cNvPicPr>
            <a:picLocks noChangeAspect="1"/>
          </p:cNvPicPr>
          <p:nvPr/>
        </p:nvPicPr>
        <p:blipFill rotWithShape="1">
          <a:blip r:embed="rId2"/>
          <a:srcRect b="43774"/>
          <a:stretch/>
        </p:blipFill>
        <p:spPr>
          <a:xfrm>
            <a:off x="1584742" y="1847763"/>
            <a:ext cx="4050407" cy="4645112"/>
          </a:xfrm>
          <a:prstGeom prst="rect">
            <a:avLst/>
          </a:prstGeom>
        </p:spPr>
      </p:pic>
      <p:pic>
        <p:nvPicPr>
          <p:cNvPr id="4" name="Picture 3">
            <a:extLst>
              <a:ext uri="{FF2B5EF4-FFF2-40B4-BE49-F238E27FC236}">
                <a16:creationId xmlns:a16="http://schemas.microsoft.com/office/drawing/2014/main" id="{37F18711-5DBB-E829-DF25-5A0AE1B19029}"/>
              </a:ext>
            </a:extLst>
          </p:cNvPr>
          <p:cNvPicPr>
            <a:picLocks noChangeAspect="1"/>
          </p:cNvPicPr>
          <p:nvPr/>
        </p:nvPicPr>
        <p:blipFill rotWithShape="1">
          <a:blip r:embed="rId2"/>
          <a:srcRect t="56226"/>
          <a:stretch/>
        </p:blipFill>
        <p:spPr>
          <a:xfrm>
            <a:off x="6371850" y="2461373"/>
            <a:ext cx="4515398" cy="4031502"/>
          </a:xfrm>
          <a:prstGeom prst="rect">
            <a:avLst/>
          </a:prstGeom>
        </p:spPr>
      </p:pic>
    </p:spTree>
    <p:extLst>
      <p:ext uri="{BB962C8B-B14F-4D97-AF65-F5344CB8AC3E}">
        <p14:creationId xmlns:p14="http://schemas.microsoft.com/office/powerpoint/2010/main" val="247997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6730E-D485-A011-1A25-45C3D5EB9B29}"/>
              </a:ext>
            </a:extLst>
          </p:cNvPr>
          <p:cNvSpPr>
            <a:spLocks noGrp="1"/>
          </p:cNvSpPr>
          <p:nvPr>
            <p:ph type="title"/>
          </p:nvPr>
        </p:nvSpPr>
        <p:spPr/>
        <p:txBody>
          <a:bodyPr/>
          <a:lstStyle/>
          <a:p>
            <a:r>
              <a:rPr lang="en-US" dirty="0"/>
              <a:t>Practical Endorsement</a:t>
            </a:r>
          </a:p>
        </p:txBody>
      </p:sp>
      <p:sp>
        <p:nvSpPr>
          <p:cNvPr id="3" name="TextBox 2">
            <a:extLst>
              <a:ext uri="{FF2B5EF4-FFF2-40B4-BE49-F238E27FC236}">
                <a16:creationId xmlns:a16="http://schemas.microsoft.com/office/drawing/2014/main" id="{75155C13-0F74-31EA-E8D9-A7633BF557BF}"/>
              </a:ext>
            </a:extLst>
          </p:cNvPr>
          <p:cNvSpPr txBox="1"/>
          <p:nvPr/>
        </p:nvSpPr>
        <p:spPr>
          <a:xfrm>
            <a:off x="637674" y="1690688"/>
            <a:ext cx="10716126" cy="3293209"/>
          </a:xfrm>
          <a:prstGeom prst="rect">
            <a:avLst/>
          </a:prstGeom>
          <a:noFill/>
        </p:spPr>
        <p:txBody>
          <a:bodyPr wrap="square" rtlCol="0">
            <a:spAutoFit/>
          </a:bodyPr>
          <a:lstStyle/>
          <a:p>
            <a:pPr marL="285750" indent="-285750">
              <a:buFont typeface="Arial" panose="020B0604020202020204" pitchFamily="34" charset="0"/>
              <a:buChar char="•"/>
            </a:pPr>
            <a:r>
              <a:rPr lang="en-US" sz="2600" dirty="0"/>
              <a:t>Assessed throughout years 12 and 13 in set </a:t>
            </a:r>
            <a:r>
              <a:rPr lang="en-US" sz="2600" dirty="0" err="1"/>
              <a:t>practicals</a:t>
            </a:r>
            <a:r>
              <a:rPr lang="en-US" sz="2600" dirty="0"/>
              <a:t> (known as Practical Activity Groups (PAGs))</a:t>
            </a:r>
          </a:p>
          <a:p>
            <a:pPr marL="285750" indent="-285750">
              <a:buFont typeface="Arial" panose="020B0604020202020204" pitchFamily="34" charset="0"/>
              <a:buChar char="•"/>
            </a:pPr>
            <a:r>
              <a:rPr lang="en-US" sz="2600" dirty="0"/>
              <a:t>Assessed by your teacher – OCR run school inspections to ensure these are being carried out properly</a:t>
            </a:r>
          </a:p>
          <a:p>
            <a:pPr marL="285750" indent="-285750">
              <a:buFont typeface="Arial" panose="020B0604020202020204" pitchFamily="34" charset="0"/>
              <a:buChar char="•"/>
            </a:pPr>
            <a:r>
              <a:rPr lang="en-US" sz="2600" dirty="0"/>
              <a:t>In each practical, you will be assessed on set criteria, these will be made clear to you in advance</a:t>
            </a:r>
          </a:p>
          <a:p>
            <a:pPr marL="285750" indent="-285750">
              <a:buFont typeface="Arial" panose="020B0604020202020204" pitchFamily="34" charset="0"/>
              <a:buChar char="•"/>
            </a:pPr>
            <a:r>
              <a:rPr lang="en-US" sz="2600" dirty="0"/>
              <a:t>You need to pass each criteria </a:t>
            </a:r>
            <a:r>
              <a:rPr lang="en-US" sz="2600" b="1" u="sng" dirty="0"/>
              <a:t>at least once</a:t>
            </a:r>
            <a:r>
              <a:rPr lang="en-US" sz="2600" b="1" dirty="0"/>
              <a:t> </a:t>
            </a:r>
            <a:r>
              <a:rPr lang="en-US" sz="2600" dirty="0"/>
              <a:t>in order to pass your practical endorsement</a:t>
            </a:r>
          </a:p>
        </p:txBody>
      </p:sp>
    </p:spTree>
    <p:extLst>
      <p:ext uri="{BB962C8B-B14F-4D97-AF65-F5344CB8AC3E}">
        <p14:creationId xmlns:p14="http://schemas.microsoft.com/office/powerpoint/2010/main" val="138169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D146-066D-9283-1AC2-96F499FFC74E}"/>
              </a:ext>
            </a:extLst>
          </p:cNvPr>
          <p:cNvSpPr>
            <a:spLocks noGrp="1"/>
          </p:cNvSpPr>
          <p:nvPr>
            <p:ph type="title"/>
          </p:nvPr>
        </p:nvSpPr>
        <p:spPr>
          <a:xfrm>
            <a:off x="838200" y="365125"/>
            <a:ext cx="10515600" cy="898191"/>
          </a:xfrm>
        </p:spPr>
        <p:txBody>
          <a:bodyPr/>
          <a:lstStyle/>
          <a:p>
            <a:r>
              <a:rPr lang="en-US" dirty="0"/>
              <a:t>Criteria</a:t>
            </a:r>
          </a:p>
        </p:txBody>
      </p:sp>
      <p:pic>
        <p:nvPicPr>
          <p:cNvPr id="4" name="Picture 3">
            <a:extLst>
              <a:ext uri="{FF2B5EF4-FFF2-40B4-BE49-F238E27FC236}">
                <a16:creationId xmlns:a16="http://schemas.microsoft.com/office/drawing/2014/main" id="{429393C5-9E01-F881-A923-2353BABB8C51}"/>
              </a:ext>
            </a:extLst>
          </p:cNvPr>
          <p:cNvPicPr>
            <a:picLocks noChangeAspect="1"/>
          </p:cNvPicPr>
          <p:nvPr/>
        </p:nvPicPr>
        <p:blipFill rotWithShape="1">
          <a:blip r:embed="rId2"/>
          <a:srcRect b="28791"/>
          <a:stretch/>
        </p:blipFill>
        <p:spPr>
          <a:xfrm>
            <a:off x="970068" y="1539290"/>
            <a:ext cx="10248302" cy="2551447"/>
          </a:xfrm>
          <a:prstGeom prst="rect">
            <a:avLst/>
          </a:prstGeom>
        </p:spPr>
      </p:pic>
      <p:pic>
        <p:nvPicPr>
          <p:cNvPr id="6" name="Picture 5">
            <a:extLst>
              <a:ext uri="{FF2B5EF4-FFF2-40B4-BE49-F238E27FC236}">
                <a16:creationId xmlns:a16="http://schemas.microsoft.com/office/drawing/2014/main" id="{CE247182-EC78-07EC-78CA-F8FF68519F6C}"/>
              </a:ext>
            </a:extLst>
          </p:cNvPr>
          <p:cNvPicPr>
            <a:picLocks noChangeAspect="1"/>
          </p:cNvPicPr>
          <p:nvPr/>
        </p:nvPicPr>
        <p:blipFill rotWithShape="1">
          <a:blip r:embed="rId3"/>
          <a:srcRect b="25381"/>
          <a:stretch/>
        </p:blipFill>
        <p:spPr>
          <a:xfrm>
            <a:off x="838200" y="4262068"/>
            <a:ext cx="10519159" cy="2230807"/>
          </a:xfrm>
          <a:prstGeom prst="rect">
            <a:avLst/>
          </a:prstGeom>
        </p:spPr>
      </p:pic>
    </p:spTree>
    <p:extLst>
      <p:ext uri="{BB962C8B-B14F-4D97-AF65-F5344CB8AC3E}">
        <p14:creationId xmlns:p14="http://schemas.microsoft.com/office/powerpoint/2010/main" val="1552741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786-25B1-4AF0-9819-DB20EED9C481}"/>
              </a:ext>
            </a:extLst>
          </p:cNvPr>
          <p:cNvSpPr>
            <a:spLocks noGrp="1"/>
          </p:cNvSpPr>
          <p:nvPr>
            <p:ph type="title"/>
          </p:nvPr>
        </p:nvSpPr>
        <p:spPr/>
        <p:txBody>
          <a:bodyPr/>
          <a:lstStyle/>
          <a:p>
            <a:r>
              <a:rPr lang="en-US" dirty="0"/>
              <a:t>Practical books</a:t>
            </a:r>
          </a:p>
        </p:txBody>
      </p:sp>
      <p:sp>
        <p:nvSpPr>
          <p:cNvPr id="3" name="TextBox 2">
            <a:extLst>
              <a:ext uri="{FF2B5EF4-FFF2-40B4-BE49-F238E27FC236}">
                <a16:creationId xmlns:a16="http://schemas.microsoft.com/office/drawing/2014/main" id="{6097C640-6C92-7AF0-243D-111C127247EF}"/>
              </a:ext>
            </a:extLst>
          </p:cNvPr>
          <p:cNvSpPr txBox="1"/>
          <p:nvPr/>
        </p:nvSpPr>
        <p:spPr>
          <a:xfrm>
            <a:off x="637674" y="1690688"/>
            <a:ext cx="10716126" cy="3293209"/>
          </a:xfrm>
          <a:prstGeom prst="rect">
            <a:avLst/>
          </a:prstGeom>
          <a:noFill/>
        </p:spPr>
        <p:txBody>
          <a:bodyPr wrap="square" rtlCol="0">
            <a:spAutoFit/>
          </a:bodyPr>
          <a:lstStyle/>
          <a:p>
            <a:pPr marL="285750" indent="-285750">
              <a:buFont typeface="Arial" panose="020B0604020202020204" pitchFamily="34" charset="0"/>
              <a:buChar char="•"/>
            </a:pPr>
            <a:r>
              <a:rPr lang="en-US" sz="2600" dirty="0"/>
              <a:t>You will receive a practical book each year which contains all the information for the </a:t>
            </a:r>
            <a:r>
              <a:rPr lang="en-US" sz="2600" dirty="0" err="1"/>
              <a:t>practicals</a:t>
            </a:r>
            <a:r>
              <a:rPr lang="en-US" sz="2600" dirty="0"/>
              <a:t> we will do and is where you should complete any work relating to these </a:t>
            </a:r>
            <a:r>
              <a:rPr lang="en-US" sz="2600" dirty="0" err="1"/>
              <a:t>practicals</a:t>
            </a:r>
            <a:endParaRPr lang="en-US" sz="2600" dirty="0"/>
          </a:p>
          <a:p>
            <a:pPr marL="285750" indent="-285750">
              <a:buFont typeface="Arial" panose="020B0604020202020204" pitchFamily="34" charset="0"/>
              <a:buChar char="•"/>
            </a:pPr>
            <a:r>
              <a:rPr lang="en-US" sz="2600" b="1" u="sng" dirty="0"/>
              <a:t>It is essential that you do not lose this as it is a record for gaining the practical endorsement at the end of the course</a:t>
            </a:r>
          </a:p>
          <a:p>
            <a:pPr marL="742950" lvl="1" indent="-285750">
              <a:buFont typeface="Arial" panose="020B0604020202020204" pitchFamily="34" charset="0"/>
              <a:buChar char="•"/>
            </a:pPr>
            <a:r>
              <a:rPr lang="en-US" sz="2600" dirty="0"/>
              <a:t>In general, we will take these in at the end of the lesson to keep them safe, however there will be occasions where you need to do homework in them and must ensure they are not lost</a:t>
            </a:r>
          </a:p>
        </p:txBody>
      </p:sp>
    </p:spTree>
    <p:extLst>
      <p:ext uri="{BB962C8B-B14F-4D97-AF65-F5344CB8AC3E}">
        <p14:creationId xmlns:p14="http://schemas.microsoft.com/office/powerpoint/2010/main" val="115630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B271-4A7A-489B-8527-4EA3273F1AF4}"/>
              </a:ext>
            </a:extLst>
          </p:cNvPr>
          <p:cNvSpPr>
            <a:spLocks noGrp="1"/>
          </p:cNvSpPr>
          <p:nvPr>
            <p:ph type="title"/>
          </p:nvPr>
        </p:nvSpPr>
        <p:spPr/>
        <p:txBody>
          <a:bodyPr/>
          <a:lstStyle/>
          <a:p>
            <a:r>
              <a:rPr lang="en-GB" dirty="0"/>
              <a:t>Some tips</a:t>
            </a:r>
          </a:p>
        </p:txBody>
      </p:sp>
      <p:pic>
        <p:nvPicPr>
          <p:cNvPr id="5" name="Picture 4">
            <a:extLst>
              <a:ext uri="{FF2B5EF4-FFF2-40B4-BE49-F238E27FC236}">
                <a16:creationId xmlns:a16="http://schemas.microsoft.com/office/drawing/2014/main" id="{35462F8F-529F-4F8F-B877-2CA74FD2E20B}"/>
              </a:ext>
            </a:extLst>
          </p:cNvPr>
          <p:cNvPicPr>
            <a:picLocks noChangeAspect="1"/>
          </p:cNvPicPr>
          <p:nvPr/>
        </p:nvPicPr>
        <p:blipFill>
          <a:blip r:embed="rId2"/>
          <a:stretch>
            <a:fillRect/>
          </a:stretch>
        </p:blipFill>
        <p:spPr>
          <a:xfrm>
            <a:off x="77821" y="1488329"/>
            <a:ext cx="7477733" cy="4482267"/>
          </a:xfrm>
          <a:prstGeom prst="rect">
            <a:avLst/>
          </a:prstGeom>
        </p:spPr>
      </p:pic>
      <p:pic>
        <p:nvPicPr>
          <p:cNvPr id="6" name="Picture 5">
            <a:extLst>
              <a:ext uri="{FF2B5EF4-FFF2-40B4-BE49-F238E27FC236}">
                <a16:creationId xmlns:a16="http://schemas.microsoft.com/office/drawing/2014/main" id="{7FD2807C-D777-4831-8E22-5075AA31336A}"/>
              </a:ext>
            </a:extLst>
          </p:cNvPr>
          <p:cNvPicPr>
            <a:picLocks noChangeAspect="1"/>
          </p:cNvPicPr>
          <p:nvPr/>
        </p:nvPicPr>
        <p:blipFill>
          <a:blip r:embed="rId3"/>
          <a:stretch>
            <a:fillRect/>
          </a:stretch>
        </p:blipFill>
        <p:spPr>
          <a:xfrm>
            <a:off x="7548259" y="3067135"/>
            <a:ext cx="4565920" cy="1527013"/>
          </a:xfrm>
          <a:prstGeom prst="rect">
            <a:avLst/>
          </a:prstGeom>
        </p:spPr>
      </p:pic>
    </p:spTree>
    <p:extLst>
      <p:ext uri="{BB962C8B-B14F-4D97-AF65-F5344CB8AC3E}">
        <p14:creationId xmlns:p14="http://schemas.microsoft.com/office/powerpoint/2010/main" val="3446679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bbffdb4-9ce1-4277-89df-c81d018379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9E65BC6DBD594A9DAF518E4684125D" ma:contentTypeVersion="16" ma:contentTypeDescription="Create a new document." ma:contentTypeScope="" ma:versionID="a342a5d34b7b453a3029ac519c23c6d9">
  <xsd:schema xmlns:xsd="http://www.w3.org/2001/XMLSchema" xmlns:xs="http://www.w3.org/2001/XMLSchema" xmlns:p="http://schemas.microsoft.com/office/2006/metadata/properties" xmlns:ns3="6bbffdb4-9ce1-4277-89df-c81d018379e3" xmlns:ns4="3a694bc1-d267-45ae-9714-a2d872f48c52" targetNamespace="http://schemas.microsoft.com/office/2006/metadata/properties" ma:root="true" ma:fieldsID="0f6905911358d2173cabf90cb529ae71" ns3:_="" ns4:_="">
    <xsd:import namespace="6bbffdb4-9ce1-4277-89df-c81d018379e3"/>
    <xsd:import namespace="3a694bc1-d267-45ae-9714-a2d872f48c5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bffdb4-9ce1-4277-89df-c81d018379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694bc1-d267-45ae-9714-a2d872f48c5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93F915-304F-47F8-B872-19D27867BF76}">
  <ds:schemaRefs>
    <ds:schemaRef ds:uri="http://schemas.microsoft.com/sharepoint/v3/contenttype/forms"/>
  </ds:schemaRefs>
</ds:datastoreItem>
</file>

<file path=customXml/itemProps2.xml><?xml version="1.0" encoding="utf-8"?>
<ds:datastoreItem xmlns:ds="http://schemas.openxmlformats.org/officeDocument/2006/customXml" ds:itemID="{49C21A30-EFF9-45FA-A21B-1B532621DF6A}">
  <ds:schemaRefs>
    <ds:schemaRef ds:uri="http://schemas.microsoft.com/office/2006/metadata/properties"/>
    <ds:schemaRef ds:uri="3a694bc1-d267-45ae-9714-a2d872f48c52"/>
    <ds:schemaRef ds:uri="http://www.w3.org/XML/1998/namespace"/>
    <ds:schemaRef ds:uri="http://purl.org/dc/terms/"/>
    <ds:schemaRef ds:uri="http://schemas.microsoft.com/office/2006/documentManagement/types"/>
    <ds:schemaRef ds:uri="http://purl.org/dc/dcmitype/"/>
    <ds:schemaRef ds:uri="6bbffdb4-9ce1-4277-89df-c81d018379e3"/>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714341A0-E4AC-464A-BB53-D8D102756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bffdb4-9ce1-4277-89df-c81d018379e3"/>
    <ds:schemaRef ds:uri="3a694bc1-d267-45ae-9714-a2d872f48c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2915</TotalTime>
  <Words>742</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Comic Sans MS</vt:lpstr>
      <vt:lpstr>Office Theme</vt:lpstr>
      <vt:lpstr>A-Level Chemistry!</vt:lpstr>
      <vt:lpstr>PowerPoint Presentation</vt:lpstr>
      <vt:lpstr>PowerPoint Presentation</vt:lpstr>
      <vt:lpstr>PowerPoint Presentation</vt:lpstr>
      <vt:lpstr>How is it assessed</vt:lpstr>
      <vt:lpstr>Practical Endorsement</vt:lpstr>
      <vt:lpstr>Criteria</vt:lpstr>
      <vt:lpstr>Practical books</vt:lpstr>
      <vt:lpstr>Some tips</vt:lpstr>
      <vt:lpstr>How is A level different to GCSE</vt:lpstr>
      <vt:lpstr>…so what does that mean?</vt:lpstr>
      <vt:lpstr>Mapping grades at Edexcel GCSE and OCR A Level Chemistry</vt:lpstr>
      <vt:lpstr>Things you receive today</vt:lpstr>
      <vt:lpstr>Structure (rough!) of first term</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A-Level Chemistry!</dc:title>
  <dc:creator>Linnett, John</dc:creator>
  <cp:lastModifiedBy>John Linnett</cp:lastModifiedBy>
  <cp:revision>6</cp:revision>
  <dcterms:created xsi:type="dcterms:W3CDTF">2023-07-04T07:18:38Z</dcterms:created>
  <dcterms:modified xsi:type="dcterms:W3CDTF">2024-06-06T09:06:54Z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0x0101009B9E65BC6DBD594A9DAF518E4684125D</vt:lpwstr>
  </property>
</Properties>
</file>