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6" r:id="rId3"/>
    <p:sldId id="281" r:id="rId4"/>
    <p:sldId id="282" r:id="rId5"/>
    <p:sldId id="283" r:id="rId6"/>
    <p:sldId id="284" r:id="rId7"/>
    <p:sldId id="285" r:id="rId8"/>
    <p:sldId id="287" r:id="rId9"/>
    <p:sldId id="294" r:id="rId10"/>
    <p:sldId id="295" r:id="rId11"/>
    <p:sldId id="259" r:id="rId12"/>
    <p:sldId id="260" r:id="rId13"/>
    <p:sldId id="26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288" r:id="rId32"/>
    <p:sldId id="267" r:id="rId33"/>
    <p:sldId id="268" r:id="rId34"/>
    <p:sldId id="258" r:id="rId35"/>
    <p:sldId id="279" r:id="rId36"/>
    <p:sldId id="269" r:id="rId37"/>
    <p:sldId id="270" r:id="rId38"/>
    <p:sldId id="263" r:id="rId39"/>
    <p:sldId id="291" r:id="rId40"/>
    <p:sldId id="290" r:id="rId41"/>
    <p:sldId id="280" r:id="rId42"/>
    <p:sldId id="289" r:id="rId43"/>
    <p:sldId id="271" r:id="rId44"/>
    <p:sldId id="272" r:id="rId45"/>
    <p:sldId id="273" r:id="rId46"/>
    <p:sldId id="292" r:id="rId47"/>
    <p:sldId id="274" r:id="rId48"/>
    <p:sldId id="275" r:id="rId49"/>
    <p:sldId id="262" r:id="rId50"/>
    <p:sldId id="261" r:id="rId51"/>
    <p:sldId id="276" r:id="rId52"/>
    <p:sldId id="277" r:id="rId53"/>
    <p:sldId id="278" r:id="rId54"/>
    <p:sldId id="293"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4" d="100"/>
          <a:sy n="94" d="100"/>
        </p:scale>
        <p:origin x="-1152" y="1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FA15273-3FE2-DC4F-BC57-8EF11E48817D}" type="datetimeFigureOut">
              <a:rPr lang="en-US" smtClean="0"/>
              <a:t>06/05/20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10731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A15273-3FE2-DC4F-BC57-8EF11E48817D}" type="datetimeFigureOut">
              <a:rPr lang="en-US" smtClean="0"/>
              <a:t>06/05/20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3504897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A15273-3FE2-DC4F-BC57-8EF11E48817D}" type="datetimeFigureOut">
              <a:rPr lang="en-US" smtClean="0"/>
              <a:t>06/05/20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157421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A15273-3FE2-DC4F-BC57-8EF11E48817D}" type="datetimeFigureOut">
              <a:rPr lang="en-US" smtClean="0"/>
              <a:t>06/05/20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2145871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FA15273-3FE2-DC4F-BC57-8EF11E48817D}" type="datetimeFigureOut">
              <a:rPr lang="en-US" smtClean="0"/>
              <a:t>06/05/20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368005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FA15273-3FE2-DC4F-BC57-8EF11E48817D}" type="datetimeFigureOut">
              <a:rPr lang="en-US" smtClean="0"/>
              <a:t>06/05/20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1093470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FA15273-3FE2-DC4F-BC57-8EF11E48817D}" type="datetimeFigureOut">
              <a:rPr lang="en-US" smtClean="0"/>
              <a:t>06/05/20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48764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FA15273-3FE2-DC4F-BC57-8EF11E48817D}" type="datetimeFigureOut">
              <a:rPr lang="en-US" smtClean="0"/>
              <a:t>06/05/20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279104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15273-3FE2-DC4F-BC57-8EF11E48817D}" type="datetimeFigureOut">
              <a:rPr lang="en-US" smtClean="0"/>
              <a:t>06/05/20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385242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A15273-3FE2-DC4F-BC57-8EF11E48817D}" type="datetimeFigureOut">
              <a:rPr lang="en-US" smtClean="0"/>
              <a:t>06/05/20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149138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A15273-3FE2-DC4F-BC57-8EF11E48817D}" type="datetimeFigureOut">
              <a:rPr lang="en-US" smtClean="0"/>
              <a:t>06/05/20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234C48-C1A6-8C40-8F40-D1132057991C}" type="slidenum">
              <a:rPr lang="en-US" smtClean="0"/>
              <a:t>‹#›</a:t>
            </a:fld>
            <a:endParaRPr lang="en-US"/>
          </a:p>
        </p:txBody>
      </p:sp>
    </p:spTree>
    <p:extLst>
      <p:ext uri="{BB962C8B-B14F-4D97-AF65-F5344CB8AC3E}">
        <p14:creationId xmlns:p14="http://schemas.microsoft.com/office/powerpoint/2010/main" val="27415499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15273-3FE2-DC4F-BC57-8EF11E48817D}" type="datetimeFigureOut">
              <a:rPr lang="en-US" smtClean="0"/>
              <a:t>06/05/20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34C48-C1A6-8C40-8F40-D1132057991C}" type="slidenum">
              <a:rPr lang="en-US" smtClean="0"/>
              <a:t>‹#›</a:t>
            </a:fld>
            <a:endParaRPr lang="en-US"/>
          </a:p>
        </p:txBody>
      </p:sp>
    </p:spTree>
    <p:extLst>
      <p:ext uri="{BB962C8B-B14F-4D97-AF65-F5344CB8AC3E}">
        <p14:creationId xmlns:p14="http://schemas.microsoft.com/office/powerpoint/2010/main" val="4354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1" Type="http://schemas.openxmlformats.org/officeDocument/2006/relationships/slideLayout" Target="../slideLayouts/slideLayout7.xml"/><Relationship Id="rId2"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bombmagazine.org/articles/light-looking-uta-barth/" TargetMode="External"/><Relationship Id="rId3" Type="http://schemas.openxmlformats.org/officeDocument/2006/relationships/image" Target="../media/image5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 Id="rId3"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jpg"/><Relationship Id="rId5" Type="http://schemas.openxmlformats.org/officeDocument/2006/relationships/image" Target="../media/image100.jpg"/><Relationship Id="rId6" Type="http://schemas.openxmlformats.org/officeDocument/2006/relationships/image" Target="../media/image101.jpg"/><Relationship Id="rId1" Type="http://schemas.openxmlformats.org/officeDocument/2006/relationships/slideLayout" Target="../slideLayouts/slideLayout7.xml"/><Relationship Id="rId2" Type="http://schemas.openxmlformats.org/officeDocument/2006/relationships/image" Target="../media/image97.jpg"/></Relationships>
</file>

<file path=ppt/slides/_rels/slide33.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jpg"/><Relationship Id="rId1" Type="http://schemas.openxmlformats.org/officeDocument/2006/relationships/slideLayout" Target="../slideLayouts/slideLayout7.xml"/><Relationship Id="rId2" Type="http://schemas.openxmlformats.org/officeDocument/2006/relationships/image" Target="../media/image102.jpg"/></Relationships>
</file>

<file path=ppt/slides/_rels/slide34.xml.rels><?xml version="1.0" encoding="UTF-8" standalone="yes"?>
<Relationships xmlns="http://schemas.openxmlformats.org/package/2006/relationships"><Relationship Id="rId3" Type="http://schemas.openxmlformats.org/officeDocument/2006/relationships/image" Target="../media/image105.jpg"/><Relationship Id="rId4" Type="http://schemas.openxmlformats.org/officeDocument/2006/relationships/image" Target="../media/image106.jpg"/><Relationship Id="rId5" Type="http://schemas.openxmlformats.org/officeDocument/2006/relationships/image" Target="../media/image107.jpg"/><Relationship Id="rId6" Type="http://schemas.openxmlformats.org/officeDocument/2006/relationships/image" Target="../media/image108.jp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5.xml.rels><?xml version="1.0" encoding="UTF-8" standalone="yes"?>
<Relationships xmlns="http://schemas.openxmlformats.org/package/2006/relationships"><Relationship Id="rId3" Type="http://schemas.openxmlformats.org/officeDocument/2006/relationships/image" Target="../media/image110.jpg"/><Relationship Id="rId4" Type="http://schemas.openxmlformats.org/officeDocument/2006/relationships/image" Target="../media/image111.jpg"/><Relationship Id="rId5" Type="http://schemas.openxmlformats.org/officeDocument/2006/relationships/image" Target="../media/image112.jpg"/><Relationship Id="rId6" Type="http://schemas.openxmlformats.org/officeDocument/2006/relationships/image" Target="../media/image113.jpg"/><Relationship Id="rId7" Type="http://schemas.openxmlformats.org/officeDocument/2006/relationships/image" Target="../media/image114.jpg"/><Relationship Id="rId1" Type="http://schemas.openxmlformats.org/officeDocument/2006/relationships/slideLayout" Target="../slideLayouts/slideLayout7.xml"/><Relationship Id="rId2" Type="http://schemas.openxmlformats.org/officeDocument/2006/relationships/image" Target="../media/image109.jpg"/></Relationships>
</file>

<file path=ppt/slides/_rels/slide36.xml.rels><?xml version="1.0" encoding="UTF-8" standalone="yes"?>
<Relationships xmlns="http://schemas.openxmlformats.org/package/2006/relationships"><Relationship Id="rId3" Type="http://schemas.openxmlformats.org/officeDocument/2006/relationships/image" Target="../media/image116.jpg"/><Relationship Id="rId4" Type="http://schemas.openxmlformats.org/officeDocument/2006/relationships/image" Target="../media/image117.jpg"/><Relationship Id="rId5" Type="http://schemas.openxmlformats.org/officeDocument/2006/relationships/image" Target="../media/image118.jpg"/><Relationship Id="rId6" Type="http://schemas.openxmlformats.org/officeDocument/2006/relationships/image" Target="../media/image119.jpg"/><Relationship Id="rId1" Type="http://schemas.openxmlformats.org/officeDocument/2006/relationships/slideLayout" Target="../slideLayouts/slideLayout7.xml"/><Relationship Id="rId2" Type="http://schemas.openxmlformats.org/officeDocument/2006/relationships/image" Target="../media/image115.jpg"/></Relationships>
</file>

<file path=ppt/slides/_rels/slide37.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image" Target="../media/image122.jpg"/><Relationship Id="rId5" Type="http://schemas.openxmlformats.org/officeDocument/2006/relationships/image" Target="../media/image123.jpg"/><Relationship Id="rId6" Type="http://schemas.openxmlformats.org/officeDocument/2006/relationships/image" Target="../media/image124.jpg"/><Relationship Id="rId1" Type="http://schemas.openxmlformats.org/officeDocument/2006/relationships/slideLayout" Target="../slideLayouts/slideLayout7.xml"/><Relationship Id="rId2" Type="http://schemas.openxmlformats.org/officeDocument/2006/relationships/image" Target="../media/image120.jpg"/></Relationships>
</file>

<file path=ppt/slides/_rels/slide38.xml.rels><?xml version="1.0" encoding="UTF-8" standalone="yes"?>
<Relationships xmlns="http://schemas.openxmlformats.org/package/2006/relationships"><Relationship Id="rId3" Type="http://schemas.openxmlformats.org/officeDocument/2006/relationships/image" Target="../media/image126.jpg"/><Relationship Id="rId4" Type="http://schemas.openxmlformats.org/officeDocument/2006/relationships/image" Target="../media/image127.jpg"/><Relationship Id="rId5" Type="http://schemas.openxmlformats.org/officeDocument/2006/relationships/image" Target="../media/image128.jpg"/><Relationship Id="rId6" Type="http://schemas.openxmlformats.org/officeDocument/2006/relationships/image" Target="../media/image129.jpg"/><Relationship Id="rId1" Type="http://schemas.openxmlformats.org/officeDocument/2006/relationships/slideLayout" Target="../slideLayouts/slideLayout7.xml"/><Relationship Id="rId2" Type="http://schemas.openxmlformats.org/officeDocument/2006/relationships/image" Target="../media/image125.jpg"/></Relationships>
</file>

<file path=ppt/slides/_rels/slide39.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7.jpg"/><Relationship Id="rId4" Type="http://schemas.openxmlformats.org/officeDocument/2006/relationships/image" Target="../media/image138.jpg"/><Relationship Id="rId1" Type="http://schemas.openxmlformats.org/officeDocument/2006/relationships/slideLayout" Target="../slideLayouts/slideLayout7.xml"/><Relationship Id="rId2" Type="http://schemas.openxmlformats.org/officeDocument/2006/relationships/image" Target="../media/image136.jpg"/></Relationships>
</file>

<file path=ppt/slides/_rels/slide42.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1" Type="http://schemas.openxmlformats.org/officeDocument/2006/relationships/slideLayout" Target="../slideLayouts/slideLayout1.xml"/><Relationship Id="rId2" Type="http://schemas.openxmlformats.org/officeDocument/2006/relationships/image" Target="../media/image139.jpeg"/></Relationships>
</file>

<file path=ppt/slides/_rels/slide43.xml.rels><?xml version="1.0" encoding="UTF-8" standalone="yes"?>
<Relationships xmlns="http://schemas.openxmlformats.org/package/2006/relationships"><Relationship Id="rId3" Type="http://schemas.openxmlformats.org/officeDocument/2006/relationships/image" Target="../media/image143.jpg"/><Relationship Id="rId4" Type="http://schemas.openxmlformats.org/officeDocument/2006/relationships/image" Target="../media/image144.jpg"/><Relationship Id="rId1" Type="http://schemas.openxmlformats.org/officeDocument/2006/relationships/slideLayout" Target="../slideLayouts/slideLayout7.xml"/><Relationship Id="rId2" Type="http://schemas.openxmlformats.org/officeDocument/2006/relationships/image" Target="../media/image142.jpg"/></Relationships>
</file>

<file path=ppt/slides/_rels/slide44.xml.rels><?xml version="1.0" encoding="UTF-8" standalone="yes"?>
<Relationships xmlns="http://schemas.openxmlformats.org/package/2006/relationships"><Relationship Id="rId3" Type="http://schemas.openxmlformats.org/officeDocument/2006/relationships/image" Target="../media/image146.jpg"/><Relationship Id="rId4" Type="http://schemas.openxmlformats.org/officeDocument/2006/relationships/image" Target="../media/image147.jpg"/><Relationship Id="rId5" Type="http://schemas.openxmlformats.org/officeDocument/2006/relationships/image" Target="../media/image148.jpg"/><Relationship Id="rId1" Type="http://schemas.openxmlformats.org/officeDocument/2006/relationships/slideLayout" Target="../slideLayouts/slideLayout7.xml"/><Relationship Id="rId2" Type="http://schemas.openxmlformats.org/officeDocument/2006/relationships/image" Target="../media/image145.jpg"/></Relationships>
</file>

<file path=ppt/slides/_rels/slide45.xml.rels><?xml version="1.0" encoding="UTF-8" standalone="yes"?>
<Relationships xmlns="http://schemas.openxmlformats.org/package/2006/relationships"><Relationship Id="rId3" Type="http://schemas.openxmlformats.org/officeDocument/2006/relationships/image" Target="../media/image150.jpg"/><Relationship Id="rId4" Type="http://schemas.openxmlformats.org/officeDocument/2006/relationships/image" Target="../media/image151.jpg"/><Relationship Id="rId5" Type="http://schemas.openxmlformats.org/officeDocument/2006/relationships/image" Target="../media/image152.jpg"/><Relationship Id="rId6" Type="http://schemas.openxmlformats.org/officeDocument/2006/relationships/image" Target="../media/image153.jpg"/><Relationship Id="rId7" Type="http://schemas.openxmlformats.org/officeDocument/2006/relationships/image" Target="../media/image154.jpg"/><Relationship Id="rId1" Type="http://schemas.openxmlformats.org/officeDocument/2006/relationships/slideLayout" Target="../slideLayouts/slideLayout7.xml"/><Relationship Id="rId2" Type="http://schemas.openxmlformats.org/officeDocument/2006/relationships/image" Target="../media/image1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56.jpg"/><Relationship Id="rId4" Type="http://schemas.openxmlformats.org/officeDocument/2006/relationships/image" Target="../media/image157.jpeg"/><Relationship Id="rId5" Type="http://schemas.openxmlformats.org/officeDocument/2006/relationships/image" Target="../media/image158.jpg"/><Relationship Id="rId6" Type="http://schemas.openxmlformats.org/officeDocument/2006/relationships/image" Target="../media/image159.jpg"/><Relationship Id="rId7" Type="http://schemas.openxmlformats.org/officeDocument/2006/relationships/image" Target="../media/image160.jpg"/><Relationship Id="rId1" Type="http://schemas.openxmlformats.org/officeDocument/2006/relationships/slideLayout" Target="../slideLayouts/slideLayout1.xml"/><Relationship Id="rId2" Type="http://schemas.openxmlformats.org/officeDocument/2006/relationships/image" Target="../media/image155.jpg"/></Relationships>
</file>

<file path=ppt/slides/_rels/slide48.xml.rels><?xml version="1.0" encoding="UTF-8" standalone="yes"?>
<Relationships xmlns="http://schemas.openxmlformats.org/package/2006/relationships"><Relationship Id="rId3" Type="http://schemas.openxmlformats.org/officeDocument/2006/relationships/image" Target="../media/image162.jpg"/><Relationship Id="rId4" Type="http://schemas.openxmlformats.org/officeDocument/2006/relationships/image" Target="../media/image163.jpg"/><Relationship Id="rId5" Type="http://schemas.openxmlformats.org/officeDocument/2006/relationships/image" Target="../media/image164.jpg"/><Relationship Id="rId6" Type="http://schemas.openxmlformats.org/officeDocument/2006/relationships/image" Target="../media/image165.jpg"/><Relationship Id="rId7" Type="http://schemas.openxmlformats.org/officeDocument/2006/relationships/image" Target="../media/image166.jpg"/><Relationship Id="rId1" Type="http://schemas.openxmlformats.org/officeDocument/2006/relationships/slideLayout" Target="../slideLayouts/slideLayout1.xml"/><Relationship Id="rId2" Type="http://schemas.openxmlformats.org/officeDocument/2006/relationships/image" Target="../media/image161.jpg"/></Relationships>
</file>

<file path=ppt/slides/_rels/slide49.xml.rels><?xml version="1.0" encoding="UTF-8" standalone="yes"?>
<Relationships xmlns="http://schemas.openxmlformats.org/package/2006/relationships"><Relationship Id="rId3" Type="http://schemas.openxmlformats.org/officeDocument/2006/relationships/image" Target="../media/image168.jpg"/><Relationship Id="rId4" Type="http://schemas.openxmlformats.org/officeDocument/2006/relationships/image" Target="../media/image169.jpg"/><Relationship Id="rId1" Type="http://schemas.openxmlformats.org/officeDocument/2006/relationships/slideLayout" Target="../slideLayouts/slideLayout2.xml"/><Relationship Id="rId2" Type="http://schemas.openxmlformats.org/officeDocument/2006/relationships/image" Target="../media/image167.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171.jpg"/><Relationship Id="rId4" Type="http://schemas.openxmlformats.org/officeDocument/2006/relationships/image" Target="../media/image172.jpg"/><Relationship Id="rId5" Type="http://schemas.openxmlformats.org/officeDocument/2006/relationships/image" Target="../media/image173.jpg"/><Relationship Id="rId6" Type="http://schemas.openxmlformats.org/officeDocument/2006/relationships/hyperlink" Target="https://www.artangel.org.uk/project/break-down/" TargetMode="External"/><Relationship Id="rId1" Type="http://schemas.openxmlformats.org/officeDocument/2006/relationships/slideLayout" Target="../slideLayouts/slideLayout2.xml"/><Relationship Id="rId2" Type="http://schemas.openxmlformats.org/officeDocument/2006/relationships/image" Target="../media/image170.jpg"/></Relationships>
</file>

<file path=ppt/slides/_rels/slide51.xml.rels><?xml version="1.0" encoding="UTF-8" standalone="yes"?>
<Relationships xmlns="http://schemas.openxmlformats.org/package/2006/relationships"><Relationship Id="rId3" Type="http://schemas.openxmlformats.org/officeDocument/2006/relationships/image" Target="../media/image175.jpg"/><Relationship Id="rId4" Type="http://schemas.openxmlformats.org/officeDocument/2006/relationships/image" Target="../media/image176.jpg"/><Relationship Id="rId5" Type="http://schemas.openxmlformats.org/officeDocument/2006/relationships/hyperlink" Target="https://www.google.co.uk/url?sa=i&amp;url=http://www.sergiou.com/cnt/uath_hs/artists/tony_cragg.htm&amp;psig=AOvVaw3kxj36MYee2WQyuNve_HtW&amp;ust=1585233883551000&amp;source=images&amp;cd=vfe&amp;ved=0CAIQjRxqFwoTCKCuotXutegCFQAAAAAdAAAAABAR" TargetMode="External"/><Relationship Id="rId6" Type="http://schemas.openxmlformats.org/officeDocument/2006/relationships/image" Target="../media/image177.jpeg"/><Relationship Id="rId1" Type="http://schemas.openxmlformats.org/officeDocument/2006/relationships/slideLayout" Target="../slideLayouts/slideLayout2.xml"/><Relationship Id="rId2" Type="http://schemas.openxmlformats.org/officeDocument/2006/relationships/image" Target="../media/image174.jpg"/></Relationships>
</file>

<file path=ppt/slides/_rels/slide52.xml.rels><?xml version="1.0" encoding="UTF-8" standalone="yes"?>
<Relationships xmlns="http://schemas.openxmlformats.org/package/2006/relationships"><Relationship Id="rId3" Type="http://schemas.openxmlformats.org/officeDocument/2006/relationships/image" Target="../media/image179.jpg"/><Relationship Id="rId4" Type="http://schemas.openxmlformats.org/officeDocument/2006/relationships/image" Target="../media/image180.jpg"/><Relationship Id="rId1" Type="http://schemas.openxmlformats.org/officeDocument/2006/relationships/slideLayout" Target="../slideLayouts/slideLayout2.xml"/><Relationship Id="rId2" Type="http://schemas.openxmlformats.org/officeDocument/2006/relationships/image" Target="../media/image178.jpg"/></Relationships>
</file>

<file path=ppt/slides/_rels/slide53.xml.rels><?xml version="1.0" encoding="UTF-8" standalone="yes"?>
<Relationships xmlns="http://schemas.openxmlformats.org/package/2006/relationships"><Relationship Id="rId3" Type="http://schemas.openxmlformats.org/officeDocument/2006/relationships/image" Target="../media/image182.jpg"/><Relationship Id="rId4" Type="http://schemas.openxmlformats.org/officeDocument/2006/relationships/image" Target="../media/image183.jpg"/><Relationship Id="rId5" Type="http://schemas.openxmlformats.org/officeDocument/2006/relationships/image" Target="../media/image184.jpg"/><Relationship Id="rId1" Type="http://schemas.openxmlformats.org/officeDocument/2006/relationships/slideLayout" Target="../slideLayouts/slideLayout2.xml"/><Relationship Id="rId2" Type="http://schemas.openxmlformats.org/officeDocument/2006/relationships/image" Target="../media/image18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pprince@gch,org.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g"/><Relationship Id="rId8" Type="http://schemas.openxmlformats.org/officeDocument/2006/relationships/image" Target="../media/image26.jpg"/><Relationship Id="rId9"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14300" y="228600"/>
            <a:ext cx="33147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smtClean="0">
                <a:latin typeface="Cambria" charset="0"/>
                <a:ea typeface="ÇlÇr ñæí©" charset="0"/>
              </a:rPr>
              <a:t>Year 11-12 Summer Work</a:t>
            </a:r>
            <a:endParaRPr kumimoji="0" lang="en-US" sz="1600" b="1" i="0" u="none" strike="noStrike" cap="none" normalizeH="0" baseline="0" dirty="0">
              <a:ln>
                <a:noFill/>
              </a:ln>
              <a:solidFill>
                <a:schemeClr val="tx1"/>
              </a:solidFill>
              <a:effectLst/>
              <a:latin typeface="Cambri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mbria" charset="0"/>
                <a:ea typeface="ÇlÇr ñæí©" charset="0"/>
              </a:rPr>
              <a:t>Brief: You are to develop your own project in any media on the theme of </a:t>
            </a:r>
            <a:r>
              <a:rPr kumimoji="0" lang="en-US" altLang="en-US" sz="1200" b="0" i="0" u="none" strike="noStrike" cap="none" normalizeH="0" baseline="0" dirty="0">
                <a:ln>
                  <a:noFill/>
                </a:ln>
                <a:solidFill>
                  <a:schemeClr val="tx1"/>
                </a:solidFill>
                <a:effectLst/>
                <a:latin typeface="Cambria" charset="0"/>
                <a:ea typeface="ÇlÇr ñæí©" charset="0"/>
              </a:rPr>
              <a:t>‘</a:t>
            </a:r>
            <a:r>
              <a:rPr kumimoji="0" lang="en-US" sz="1200" b="0" i="0" u="none" strike="noStrike" cap="none" normalizeH="0" baseline="0" dirty="0">
                <a:ln>
                  <a:noFill/>
                </a:ln>
                <a:solidFill>
                  <a:schemeClr val="tx1"/>
                </a:solidFill>
                <a:effectLst/>
                <a:latin typeface="Cambria" charset="0"/>
                <a:ea typeface="ÇlÇr ñæí©" charset="0"/>
              </a:rPr>
              <a:t>home</a:t>
            </a:r>
            <a:r>
              <a:rPr kumimoji="0" lang="en-US" altLang="en-US" sz="1200" b="0" i="0" u="none" strike="noStrike" cap="none" normalizeH="0" baseline="0" dirty="0">
                <a:ln>
                  <a:noFill/>
                </a:ln>
                <a:solidFill>
                  <a:schemeClr val="tx1"/>
                </a:solidFill>
                <a:effectLst/>
                <a:latin typeface="Cambria" charset="0"/>
                <a:ea typeface="ÇlÇr ñæí©" charset="0"/>
              </a:rPr>
              <a:t>’</a:t>
            </a:r>
            <a:r>
              <a:rPr kumimoji="0" lang="en-US" sz="1200" b="0" i="0" u="none" strike="noStrike" cap="none" normalizeH="0" baseline="0" dirty="0">
                <a:ln>
                  <a:noFill/>
                </a:ln>
                <a:solidFill>
                  <a:schemeClr val="tx1"/>
                </a:solidFill>
                <a:effectLst/>
                <a:latin typeface="Cambria" charset="0"/>
                <a:ea typeface="ÇlÇr ñæí©" charset="0"/>
              </a:rPr>
              <a:t>. We will provide you with a range of starting points and lists of things you can draw, paint, make and photograph. </a:t>
            </a:r>
            <a:r>
              <a:rPr kumimoji="0" lang="en-US" sz="1200" b="0" i="0" u="none" strike="noStrike" cap="none" normalizeH="0" baseline="0" dirty="0" smtClean="0">
                <a:ln>
                  <a:noFill/>
                </a:ln>
                <a:solidFill>
                  <a:schemeClr val="tx1"/>
                </a:solidFill>
                <a:effectLst/>
                <a:latin typeface="Cambria" charset="0"/>
                <a:ea typeface="ÇlÇr ñæí©" charset="0"/>
              </a:rPr>
              <a:t>All</a:t>
            </a:r>
            <a:r>
              <a:rPr kumimoji="0" lang="en-US" sz="1200" b="0" i="0" u="none" strike="noStrike" cap="none" normalizeH="0" dirty="0" smtClean="0">
                <a:ln>
                  <a:noFill/>
                </a:ln>
                <a:solidFill>
                  <a:schemeClr val="tx1"/>
                </a:solidFill>
                <a:effectLst/>
                <a:latin typeface="Cambria" charset="0"/>
                <a:ea typeface="ÇlÇr ñæí©" charset="0"/>
              </a:rPr>
              <a:t> elements of the project are compulsory </a:t>
            </a:r>
            <a:r>
              <a:rPr lang="en-US" sz="1200" dirty="0" smtClean="0">
                <a:latin typeface="Cambria" charset="0"/>
                <a:ea typeface="ÇlÇr ñæí©" charset="0"/>
              </a:rPr>
              <a:t>but</a:t>
            </a:r>
            <a:r>
              <a:rPr kumimoji="0" lang="en-US" sz="1200" b="0" i="0" u="none" strike="noStrike" cap="none" normalizeH="0" baseline="0" dirty="0" smtClean="0">
                <a:ln>
                  <a:noFill/>
                </a:ln>
                <a:solidFill>
                  <a:schemeClr val="tx1"/>
                </a:solidFill>
                <a:effectLst/>
                <a:latin typeface="Cambria" charset="0"/>
                <a:ea typeface="ÇlÇr ñæí©" charset="0"/>
              </a:rPr>
              <a:t> </a:t>
            </a:r>
            <a:r>
              <a:rPr kumimoji="0" lang="en-US" sz="1200" b="0" i="0" u="none" strike="noStrike" cap="none" normalizeH="0" baseline="0" dirty="0">
                <a:ln>
                  <a:noFill/>
                </a:ln>
                <a:solidFill>
                  <a:schemeClr val="tx1"/>
                </a:solidFill>
                <a:effectLst/>
                <a:latin typeface="Cambria" charset="0"/>
                <a:ea typeface="ÇlÇr ñæí©" charset="0"/>
              </a:rPr>
              <a:t>it will be up to you as to the direction you want to take </a:t>
            </a:r>
            <a:r>
              <a:rPr kumimoji="0" lang="en-US" sz="1200" b="0" i="0" u="none" strike="noStrike" cap="none" normalizeH="0" baseline="0" dirty="0" smtClean="0">
                <a:ln>
                  <a:noFill/>
                </a:ln>
                <a:solidFill>
                  <a:schemeClr val="tx1"/>
                </a:solidFill>
                <a:effectLst/>
                <a:latin typeface="Cambria" charset="0"/>
                <a:ea typeface="ÇlÇr ñæí©" charset="0"/>
              </a:rPr>
              <a:t>it towards the end of the project. </a:t>
            </a:r>
            <a:r>
              <a:rPr kumimoji="0" lang="en-US" sz="1200" b="0" i="0" u="none" strike="noStrike" cap="none" normalizeH="0" baseline="0" dirty="0">
                <a:ln>
                  <a:noFill/>
                </a:ln>
                <a:solidFill>
                  <a:schemeClr val="tx1"/>
                </a:solidFill>
                <a:effectLst/>
                <a:latin typeface="Cambria" charset="0"/>
                <a:ea typeface="ÇlÇr ñæí©" charset="0"/>
              </a:rPr>
              <a:t>Remember to include research into relevant artists, you can copy or interpret their work to help you with your ideas. Use artists to help you to solve problems. Have fun and play!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mbri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Script MT Bold"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Script MT Bold"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p:txBody>
      </p:sp>
      <p:pic>
        <p:nvPicPr>
          <p:cNvPr id="1027" name="Picture 3" descr="Description: pop art images 004"/>
          <p:cNvPicPr>
            <a:picLocks noGrp="1" noChangeAspect="1" noChangeArrowheads="1"/>
          </p:cNvPicPr>
          <p:nvPr/>
        </p:nvPicPr>
        <p:blipFill>
          <a:blip r:embed="rId2">
            <a:extLst>
              <a:ext uri="{28A0092B-C50C-407E-A947-70E740481C1C}">
                <a14:useLocalDpi xmlns:a14="http://schemas.microsoft.com/office/drawing/2010/main" val="0"/>
              </a:ext>
            </a:extLst>
          </a:blip>
          <a:srcRect l="22974" t="1785" r="10207" b="39122"/>
          <a:stretch>
            <a:fillRect/>
          </a:stretch>
        </p:blipFill>
        <p:spPr bwMode="auto">
          <a:xfrm>
            <a:off x="228600" y="2726862"/>
            <a:ext cx="30861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paula-rego-ma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844720"/>
            <a:ext cx="21336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461" y="4198608"/>
            <a:ext cx="18605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Mothers Pillows 2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163" y="124618"/>
            <a:ext cx="1701665" cy="25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N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213" y="3023602"/>
            <a:ext cx="1239699" cy="139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MVC-413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014" y="1476701"/>
            <a:ext cx="1417723" cy="189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House Rachel Whiteread 1993"/>
          <p:cNvPicPr>
            <a:picLocks noChangeAspect="1" noChangeArrowheads="1"/>
          </p:cNvPicPr>
          <p:nvPr/>
        </p:nvPicPr>
        <p:blipFill>
          <a:blip r:embed="rId8">
            <a:extLst>
              <a:ext uri="{28A0092B-C50C-407E-A947-70E740481C1C}">
                <a14:useLocalDpi xmlns:a14="http://schemas.microsoft.com/office/drawing/2010/main" val="0"/>
              </a:ext>
            </a:extLst>
          </a:blip>
          <a:srcRect l="16667" t="16678"/>
          <a:stretch>
            <a:fillRect/>
          </a:stretch>
        </p:blipFill>
        <p:spPr bwMode="auto">
          <a:xfrm>
            <a:off x="5130665" y="124618"/>
            <a:ext cx="2044349" cy="135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2253004_ori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4014" y="3368927"/>
            <a:ext cx="16510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p:nvSpPr>
        <p:spPr bwMode="auto">
          <a:xfrm>
            <a:off x="7320005" y="124618"/>
            <a:ext cx="1485900" cy="556364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ea typeface="ÇlÇr ñæí©" charset="0"/>
              </a:rPr>
              <a:t>Artists to inspire: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ea typeface="ÇlÇr ñæí©" charset="0"/>
              </a:rPr>
              <a:t>Mona </a:t>
            </a:r>
            <a:r>
              <a:rPr kumimoji="0" lang="en-US" sz="1200" b="0" i="0" u="none" strike="noStrike" cap="none" normalizeH="0" baseline="0" dirty="0" err="1">
                <a:ln>
                  <a:noFill/>
                </a:ln>
                <a:solidFill>
                  <a:schemeClr val="tx1"/>
                </a:solidFill>
                <a:effectLst/>
                <a:latin typeface="Calibri" charset="0"/>
                <a:ea typeface="ÇlÇr ñæí©" charset="0"/>
              </a:rPr>
              <a:t>Hatoum</a:t>
            </a:r>
            <a:endParaRPr kumimoji="0" lang="en-US"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ea typeface="ÇlÇr ñæí©" charset="0"/>
              </a:rPr>
              <a:t>Rachel </a:t>
            </a:r>
            <a:r>
              <a:rPr kumimoji="0" lang="en-US" sz="1200" b="0" i="0" u="none" strike="noStrike" cap="none" normalizeH="0" baseline="0" dirty="0" err="1">
                <a:ln>
                  <a:noFill/>
                </a:ln>
                <a:solidFill>
                  <a:schemeClr val="tx1"/>
                </a:solidFill>
                <a:effectLst/>
                <a:latin typeface="Calibri" charset="0"/>
                <a:ea typeface="ÇlÇr ñæí©" charset="0"/>
              </a:rPr>
              <a:t>Whiteread</a:t>
            </a:r>
            <a:endParaRPr kumimoji="0" lang="en-US"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ea typeface="ÇlÇr ñæí©" charset="0"/>
              </a:rPr>
              <a:t>Cornelia Parker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ea typeface="ÇlÇr ñæí©" charset="0"/>
              </a:rPr>
              <a:t>Cindy Sherman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ea typeface="ÇlÇr ñæí©" charset="0"/>
              </a:rPr>
              <a:t>Andy Goldsworthy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ea typeface="ÇlÇr ñæí©" charset="0"/>
              </a:rPr>
              <a:t>Anthony </a:t>
            </a:r>
            <a:r>
              <a:rPr kumimoji="0" lang="en-US" sz="1200" b="0" i="0" u="none" strike="noStrike" cap="none" normalizeH="0" baseline="0" dirty="0" err="1">
                <a:ln>
                  <a:noFill/>
                </a:ln>
                <a:solidFill>
                  <a:schemeClr val="tx1"/>
                </a:solidFill>
                <a:effectLst/>
                <a:latin typeface="Calibri" charset="0"/>
                <a:ea typeface="ÇlÇr ñæí©" charset="0"/>
              </a:rPr>
              <a:t>Gormley</a:t>
            </a:r>
            <a:endParaRPr kumimoji="0" lang="en-US"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PT" sz="1200" b="0" i="0" u="none" strike="noStrike" cap="none" normalizeH="0" baseline="0" dirty="0" err="1">
                <a:ln>
                  <a:noFill/>
                </a:ln>
                <a:solidFill>
                  <a:schemeClr val="tx1"/>
                </a:solidFill>
                <a:effectLst/>
                <a:latin typeface="Calibri" charset="0"/>
                <a:ea typeface="ÇlÇr ñæí©" charset="0"/>
              </a:rPr>
              <a:t>Doris</a:t>
            </a:r>
            <a:r>
              <a:rPr kumimoji="0" lang="pt-PT" sz="1200" b="0" i="0" u="none" strike="noStrike" cap="none" normalizeH="0" baseline="0" dirty="0">
                <a:ln>
                  <a:noFill/>
                </a:ln>
                <a:solidFill>
                  <a:schemeClr val="tx1"/>
                </a:solidFill>
                <a:effectLst/>
                <a:latin typeface="Calibri" charset="0"/>
                <a:ea typeface="ÇlÇr ñæí©" charset="0"/>
              </a:rPr>
              <a:t> </a:t>
            </a:r>
            <a:r>
              <a:rPr kumimoji="0" lang="pt-PT" sz="1200" b="0" i="0" u="none" strike="noStrike" cap="none" normalizeH="0" baseline="0" dirty="0" err="1">
                <a:ln>
                  <a:noFill/>
                </a:ln>
                <a:solidFill>
                  <a:schemeClr val="tx1"/>
                </a:solidFill>
                <a:effectLst/>
                <a:latin typeface="Calibri" charset="0"/>
                <a:ea typeface="ÇlÇr ñæí©" charset="0"/>
              </a:rPr>
              <a:t>Salcedo</a:t>
            </a:r>
            <a:endParaRPr kumimoji="0" lang="pt-PT"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PT" sz="1200" b="0" i="0" u="none" strike="noStrike" cap="none" normalizeH="0" baseline="0" dirty="0">
                <a:ln>
                  <a:noFill/>
                </a:ln>
                <a:solidFill>
                  <a:schemeClr val="tx1"/>
                </a:solidFill>
                <a:effectLst/>
                <a:latin typeface="Calibri" charset="0"/>
                <a:ea typeface="ÇlÇr ñæí©" charset="0"/>
              </a:rPr>
              <a:t>Paula Rego</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Calibri" charset="0"/>
                <a:ea typeface="ÇlÇr ñæí©" charset="0"/>
              </a:rPr>
              <a:t>Tracy Emin</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Calibri" charset="0"/>
                <a:ea typeface="ÇlÇr ñæí©" charset="0"/>
              </a:rPr>
              <a:t>Marcel </a:t>
            </a:r>
            <a:r>
              <a:rPr kumimoji="0" lang="fr-FR" sz="1200" b="0" i="0" u="none" strike="noStrike" cap="none" normalizeH="0" baseline="0" dirty="0" err="1">
                <a:ln>
                  <a:noFill/>
                </a:ln>
                <a:solidFill>
                  <a:schemeClr val="tx1"/>
                </a:solidFill>
                <a:effectLst/>
                <a:latin typeface="Calibri" charset="0"/>
                <a:ea typeface="ÇlÇr ñæí©" charset="0"/>
              </a:rPr>
              <a:t>DuChamp</a:t>
            </a:r>
            <a:endParaRPr kumimoji="0" lang="fr-FR"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Calibri" charset="0"/>
                <a:ea typeface="ÇlÇr ñæí©" charset="0"/>
              </a:rPr>
              <a:t>Luc </a:t>
            </a:r>
            <a:r>
              <a:rPr kumimoji="0" lang="fr-FR" sz="1200" b="0" i="0" u="none" strike="noStrike" cap="none" normalizeH="0" baseline="0" dirty="0" err="1">
                <a:ln>
                  <a:noFill/>
                </a:ln>
                <a:solidFill>
                  <a:schemeClr val="tx1"/>
                </a:solidFill>
                <a:effectLst/>
                <a:latin typeface="Calibri" charset="0"/>
                <a:ea typeface="ÇlÇr ñæí©" charset="0"/>
              </a:rPr>
              <a:t>Tuymans</a:t>
            </a:r>
            <a:endParaRPr kumimoji="0" lang="fr-FR"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Calibri" charset="0"/>
                <a:ea typeface="ÇlÇr ñæí©" charset="0"/>
              </a:rPr>
              <a:t>Louise Bourgeois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Patrick Caulfield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Robert </a:t>
            </a:r>
            <a:r>
              <a:rPr kumimoji="0" lang="en-GB" sz="1200" b="0" i="0" u="none" strike="noStrike" cap="none" normalizeH="0" baseline="0" dirty="0" err="1">
                <a:ln>
                  <a:noFill/>
                </a:ln>
                <a:solidFill>
                  <a:schemeClr val="tx1"/>
                </a:solidFill>
                <a:effectLst/>
                <a:latin typeface="Calibri" charset="0"/>
                <a:ea typeface="ÇlÇr ñæí©" charset="0"/>
              </a:rPr>
              <a:t>Gober</a:t>
            </a:r>
            <a:endParaRPr kumimoji="0" lang="en-GB"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Sophie </a:t>
            </a:r>
            <a:r>
              <a:rPr kumimoji="0" lang="en-GB" sz="1200" b="0" i="0" u="none" strike="noStrike" cap="none" normalizeH="0" baseline="0" dirty="0" err="1">
                <a:ln>
                  <a:noFill/>
                </a:ln>
                <a:solidFill>
                  <a:schemeClr val="tx1"/>
                </a:solidFill>
                <a:effectLst/>
                <a:latin typeface="Calibri" charset="0"/>
                <a:ea typeface="ÇlÇr ñæí©" charset="0"/>
              </a:rPr>
              <a:t>Calle</a:t>
            </a:r>
            <a:endParaRPr kumimoji="0" lang="en-GB"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Barbara Hepworth</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Sarah Lucas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Richard Wentworth</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Thomas Demand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Pierre Bonnard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Bill Woodrow</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Richard Deacon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Tony </a:t>
            </a:r>
            <a:r>
              <a:rPr kumimoji="0" lang="en-GB" sz="1200" b="0" i="0" u="none" strike="noStrike" cap="none" normalizeH="0" baseline="0" dirty="0" err="1">
                <a:ln>
                  <a:noFill/>
                </a:ln>
                <a:solidFill>
                  <a:schemeClr val="tx1"/>
                </a:solidFill>
                <a:effectLst/>
                <a:latin typeface="Calibri" charset="0"/>
                <a:ea typeface="ÇlÇr ñæí©" charset="0"/>
              </a:rPr>
              <a:t>Cragg</a:t>
            </a:r>
            <a:endParaRPr kumimoji="0" lang="en-GB"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Edward Hopper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Michael </a:t>
            </a:r>
            <a:r>
              <a:rPr kumimoji="0" lang="en-GB" sz="1200" b="0" i="0" u="none" strike="noStrike" cap="none" normalizeH="0" baseline="0" dirty="0" err="1">
                <a:ln>
                  <a:noFill/>
                </a:ln>
                <a:solidFill>
                  <a:schemeClr val="tx1"/>
                </a:solidFill>
                <a:effectLst/>
                <a:latin typeface="Calibri" charset="0"/>
                <a:ea typeface="ÇlÇr ñæí©" charset="0"/>
              </a:rPr>
              <a:t>Landy</a:t>
            </a:r>
            <a:endParaRPr kumimoji="0" lang="en-GB"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Alison and Peter Smithson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chemeClr val="tx1"/>
                </a:solidFill>
                <a:effectLst/>
                <a:latin typeface="Calibri" charset="0"/>
                <a:ea typeface="ÇlÇr ñæí©" charset="0"/>
              </a:rPr>
              <a:t>Vija</a:t>
            </a:r>
            <a:r>
              <a:rPr kumimoji="0" lang="en-GB" sz="1200" b="0" i="0" u="none" strike="noStrike" cap="none" normalizeH="0" baseline="0" dirty="0">
                <a:ln>
                  <a:noFill/>
                </a:ln>
                <a:solidFill>
                  <a:schemeClr val="tx1"/>
                </a:solidFill>
                <a:effectLst/>
                <a:latin typeface="Calibri" charset="0"/>
                <a:ea typeface="ÇlÇr ñæí©" charset="0"/>
              </a:rPr>
              <a:t> </a:t>
            </a:r>
            <a:r>
              <a:rPr kumimoji="0" lang="en-GB" sz="1200" b="0" i="0" u="none" strike="noStrike" cap="none" normalizeH="0" baseline="0" dirty="0" err="1">
                <a:ln>
                  <a:noFill/>
                </a:ln>
                <a:solidFill>
                  <a:schemeClr val="tx1"/>
                </a:solidFill>
                <a:effectLst/>
                <a:latin typeface="Calibri" charset="0"/>
                <a:ea typeface="ÇlÇr ñæí©" charset="0"/>
              </a:rPr>
              <a:t>Celmans</a:t>
            </a:r>
            <a:endParaRPr kumimoji="0" lang="en-GB"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Calibri" charset="0"/>
                <a:ea typeface="ÇlÇr ñæí©" charset="0"/>
              </a:rPr>
              <a:t>Toba </a:t>
            </a:r>
            <a:r>
              <a:rPr kumimoji="0" lang="en-GB" sz="1200" b="0" i="0" u="none" strike="noStrike" cap="none" normalizeH="0" baseline="0" dirty="0" err="1">
                <a:ln>
                  <a:noFill/>
                </a:ln>
                <a:solidFill>
                  <a:schemeClr val="tx1"/>
                </a:solidFill>
                <a:effectLst/>
                <a:latin typeface="Calibri" charset="0"/>
                <a:ea typeface="ÇlÇr ñæí©" charset="0"/>
              </a:rPr>
              <a:t>khedoori</a:t>
            </a:r>
            <a:endParaRPr kumimoji="0" lang="en-GB" sz="1200" b="0" i="0" u="none" strike="noStrike" cap="none" normalizeH="0" baseline="0" dirty="0">
              <a:ln>
                <a:noFill/>
              </a:ln>
              <a:solidFill>
                <a:schemeClr val="tx1"/>
              </a:solidFill>
              <a:effectLst/>
              <a:latin typeface="Calibri"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7" name="Text Box 13"/>
          <p:cNvSpPr txBox="1">
            <a:spLocks noChangeArrowheads="1"/>
          </p:cNvSpPr>
          <p:nvPr/>
        </p:nvSpPr>
        <p:spPr bwMode="auto">
          <a:xfrm>
            <a:off x="4712887" y="5631001"/>
            <a:ext cx="4457700" cy="114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0" b="0" i="0" u="none" strike="noStrike" cap="none" normalizeH="0" baseline="0" dirty="0">
                <a:ln>
                  <a:noFill/>
                </a:ln>
                <a:solidFill>
                  <a:schemeClr val="tx1"/>
                </a:solidFill>
                <a:effectLst/>
                <a:latin typeface="Cooper Black" charset="0"/>
                <a:ea typeface="ÇlÇr ñæí©" charset="0"/>
              </a:rPr>
              <a:t>Home…</a:t>
            </a:r>
            <a:endParaRPr kumimoji="0" lang="en-US" sz="24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776890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106C0-664E-4EB5-B0DD-9C854422533E}"/>
              </a:ext>
            </a:extLst>
          </p:cNvPr>
          <p:cNvSpPr>
            <a:spLocks noGrp="1"/>
          </p:cNvSpPr>
          <p:nvPr>
            <p:ph type="ctrTitle"/>
          </p:nvPr>
        </p:nvSpPr>
        <p:spPr>
          <a:xfrm>
            <a:off x="1235990" y="1733455"/>
            <a:ext cx="6858000" cy="3045014"/>
          </a:xfrm>
        </p:spPr>
        <p:txBody>
          <a:bodyPr>
            <a:normAutofit fontScale="90000"/>
          </a:bodyPr>
          <a:lstStyle/>
          <a:p>
            <a:r>
              <a:rPr lang="en-GB" sz="8000" dirty="0"/>
              <a:t/>
            </a:r>
            <a:br>
              <a:rPr lang="en-GB" sz="8000" dirty="0"/>
            </a:br>
            <a:r>
              <a:rPr lang="en-GB" sz="8000" dirty="0"/>
              <a:t>Environments </a:t>
            </a:r>
            <a:br>
              <a:rPr lang="en-GB" sz="8000" dirty="0"/>
            </a:br>
            <a:r>
              <a:rPr lang="en-GB" sz="8000" dirty="0"/>
              <a:t>and </a:t>
            </a:r>
            <a:br>
              <a:rPr lang="en-GB" sz="8000" dirty="0"/>
            </a:br>
            <a:r>
              <a:rPr lang="en-GB" sz="8000" dirty="0"/>
              <a:t>Spaces</a:t>
            </a:r>
          </a:p>
        </p:txBody>
      </p:sp>
    </p:spTree>
    <p:extLst>
      <p:ext uri="{BB962C8B-B14F-4D97-AF65-F5344CB8AC3E}">
        <p14:creationId xmlns:p14="http://schemas.microsoft.com/office/powerpoint/2010/main" val="2634902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private:var:folders:vd:46nrjdfx29s4w_crmz533xt40000gn:T:TemporaryItems:4473115_orig.jpg"/>
          <p:cNvPicPr/>
          <p:nvPr/>
        </p:nvPicPr>
        <p:blipFill>
          <a:blip r:embed="rId2">
            <a:extLst>
              <a:ext uri="{28A0092B-C50C-407E-A947-70E740481C1C}">
                <a14:useLocalDpi xmlns:a14="http://schemas.microsoft.com/office/drawing/2010/main" val="0"/>
              </a:ext>
            </a:extLst>
          </a:blip>
          <a:srcRect/>
          <a:stretch>
            <a:fillRect/>
          </a:stretch>
        </p:blipFill>
        <p:spPr bwMode="auto">
          <a:xfrm>
            <a:off x="523875" y="100089"/>
            <a:ext cx="2635250" cy="2006919"/>
          </a:xfrm>
          <a:prstGeom prst="rect">
            <a:avLst/>
          </a:prstGeom>
          <a:noFill/>
          <a:ln>
            <a:noFill/>
          </a:ln>
        </p:spPr>
      </p:pic>
      <p:pic>
        <p:nvPicPr>
          <p:cNvPr id="5" name="Picture 4"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5" y="4358135"/>
            <a:ext cx="2626448" cy="2122170"/>
          </a:xfrm>
          <a:prstGeom prst="rect">
            <a:avLst/>
          </a:prstGeom>
        </p:spPr>
      </p:pic>
      <p:pic>
        <p:nvPicPr>
          <p:cNvPr id="6" name="Picture 5"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75" y="2166076"/>
            <a:ext cx="2635250" cy="2118741"/>
          </a:xfrm>
          <a:prstGeom prst="rect">
            <a:avLst/>
          </a:prstGeom>
        </p:spPr>
      </p:pic>
      <p:pic>
        <p:nvPicPr>
          <p:cNvPr id="7" name="Picture 6" descr="the-absence-of-presence-2_3_ori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80" y="332441"/>
            <a:ext cx="3063874" cy="3063874"/>
          </a:xfrm>
          <a:prstGeom prst="rect">
            <a:avLst/>
          </a:prstGeom>
        </p:spPr>
      </p:pic>
      <p:pic>
        <p:nvPicPr>
          <p:cNvPr id="8" name="Picture 7" descr="down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499" y="4365625"/>
            <a:ext cx="2254250" cy="2254250"/>
          </a:xfrm>
          <a:prstGeom prst="rect">
            <a:avLst/>
          </a:prstGeom>
        </p:spPr>
      </p:pic>
      <p:pic>
        <p:nvPicPr>
          <p:cNvPr id="9" name="Picture 8" descr="down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2175" y="3508375"/>
            <a:ext cx="3111500" cy="3111500"/>
          </a:xfrm>
          <a:prstGeom prst="rect">
            <a:avLst/>
          </a:prstGeom>
        </p:spPr>
      </p:pic>
      <p:sp>
        <p:nvSpPr>
          <p:cNvPr id="10" name="TextBox 9"/>
          <p:cNvSpPr txBox="1"/>
          <p:nvPr/>
        </p:nvSpPr>
        <p:spPr>
          <a:xfrm>
            <a:off x="3432175" y="170321"/>
            <a:ext cx="2202397" cy="3139321"/>
          </a:xfrm>
          <a:prstGeom prst="rect">
            <a:avLst/>
          </a:prstGeom>
          <a:noFill/>
        </p:spPr>
        <p:txBody>
          <a:bodyPr wrap="square" rtlCol="0">
            <a:spAutoFit/>
          </a:bodyPr>
          <a:lstStyle/>
          <a:p>
            <a:r>
              <a:rPr lang="en-US" dirty="0" smtClean="0"/>
              <a:t>Explore your home through photography. Look at how the light enters the space at different times of the day. Create a series of beautiful subtle photographs that could lead into painting?</a:t>
            </a:r>
            <a:endParaRPr lang="en-US" dirty="0"/>
          </a:p>
        </p:txBody>
      </p:sp>
      <p:sp>
        <p:nvSpPr>
          <p:cNvPr id="11" name="TextBox 10"/>
          <p:cNvSpPr txBox="1"/>
          <p:nvPr/>
        </p:nvSpPr>
        <p:spPr>
          <a:xfrm>
            <a:off x="7089129" y="3852064"/>
            <a:ext cx="1674598" cy="369332"/>
          </a:xfrm>
          <a:prstGeom prst="rect">
            <a:avLst/>
          </a:prstGeom>
          <a:noFill/>
        </p:spPr>
        <p:txBody>
          <a:bodyPr wrap="square" rtlCol="0">
            <a:spAutoFit/>
          </a:bodyPr>
          <a:lstStyle/>
          <a:p>
            <a:r>
              <a:rPr lang="en-US" dirty="0" smtClean="0"/>
              <a:t>Lottie Howard</a:t>
            </a:r>
            <a:endParaRPr lang="en-US" dirty="0"/>
          </a:p>
        </p:txBody>
      </p:sp>
      <p:sp>
        <p:nvSpPr>
          <p:cNvPr id="12" name="TextBox 11"/>
          <p:cNvSpPr txBox="1"/>
          <p:nvPr/>
        </p:nvSpPr>
        <p:spPr>
          <a:xfrm>
            <a:off x="523875" y="6488668"/>
            <a:ext cx="2908300" cy="369332"/>
          </a:xfrm>
          <a:prstGeom prst="rect">
            <a:avLst/>
          </a:prstGeom>
          <a:noFill/>
        </p:spPr>
        <p:txBody>
          <a:bodyPr wrap="square" rtlCol="0">
            <a:spAutoFit/>
          </a:bodyPr>
          <a:lstStyle/>
          <a:p>
            <a:r>
              <a:rPr lang="en-US" dirty="0"/>
              <a:t>G</a:t>
            </a:r>
            <a:r>
              <a:rPr lang="en-US" dirty="0" smtClean="0"/>
              <a:t>rant </a:t>
            </a:r>
            <a:r>
              <a:rPr lang="en-US" dirty="0" err="1"/>
              <a:t>E</a:t>
            </a:r>
            <a:r>
              <a:rPr lang="en-US" dirty="0" err="1" smtClean="0"/>
              <a:t>rnhart</a:t>
            </a:r>
            <a:endParaRPr lang="en-US" dirty="0"/>
          </a:p>
        </p:txBody>
      </p:sp>
    </p:spTree>
    <p:extLst>
      <p:ext uri="{BB962C8B-B14F-4D97-AF65-F5344CB8AC3E}">
        <p14:creationId xmlns:p14="http://schemas.microsoft.com/office/powerpoint/2010/main" val="3524296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9250"/>
            <a:ext cx="2444750" cy="2444750"/>
          </a:xfrm>
          <a:prstGeom prst="rect">
            <a:avLst/>
          </a:prstGeom>
        </p:spPr>
      </p:pic>
      <p:pic>
        <p:nvPicPr>
          <p:cNvPr id="5" name="Picture 4"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105150"/>
            <a:ext cx="2552700" cy="3187700"/>
          </a:xfrm>
          <a:prstGeom prst="rect">
            <a:avLst/>
          </a:prstGeom>
        </p:spPr>
      </p:pic>
      <p:pic>
        <p:nvPicPr>
          <p:cNvPr id="6" name="Picture 5"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0875" y="349250"/>
            <a:ext cx="2857500" cy="2857500"/>
          </a:xfrm>
          <a:prstGeom prst="rect">
            <a:avLst/>
          </a:prstGeom>
        </p:spPr>
      </p:pic>
      <p:pic>
        <p:nvPicPr>
          <p:cNvPr id="7" name="Picture 6"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875" y="3435350"/>
            <a:ext cx="2857500" cy="2857500"/>
          </a:xfrm>
          <a:prstGeom prst="rect">
            <a:avLst/>
          </a:prstGeom>
        </p:spPr>
      </p:pic>
      <p:sp>
        <p:nvSpPr>
          <p:cNvPr id="9" name="TextBox 8"/>
          <p:cNvSpPr txBox="1"/>
          <p:nvPr/>
        </p:nvSpPr>
        <p:spPr>
          <a:xfrm>
            <a:off x="6837940" y="753665"/>
            <a:ext cx="1800192" cy="369332"/>
          </a:xfrm>
          <a:prstGeom prst="rect">
            <a:avLst/>
          </a:prstGeom>
          <a:noFill/>
        </p:spPr>
        <p:txBody>
          <a:bodyPr wrap="square" rtlCol="0">
            <a:spAutoFit/>
          </a:bodyPr>
          <a:lstStyle/>
          <a:p>
            <a:r>
              <a:rPr lang="en-US" dirty="0"/>
              <a:t>A</a:t>
            </a:r>
            <a:r>
              <a:rPr lang="en-US" dirty="0" smtClean="0"/>
              <a:t>dam </a:t>
            </a:r>
            <a:r>
              <a:rPr lang="en-US" dirty="0" err="1"/>
              <a:t>H</a:t>
            </a:r>
            <a:r>
              <a:rPr lang="en-US" dirty="0" err="1" smtClean="0"/>
              <a:t>oltzman</a:t>
            </a:r>
            <a:endParaRPr lang="en-US" dirty="0"/>
          </a:p>
        </p:txBody>
      </p:sp>
      <p:pic>
        <p:nvPicPr>
          <p:cNvPr id="10" name="Picture 9" descr="down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293" y="2062820"/>
            <a:ext cx="2552700" cy="3187700"/>
          </a:xfrm>
          <a:prstGeom prst="rect">
            <a:avLst/>
          </a:prstGeom>
        </p:spPr>
      </p:pic>
    </p:spTree>
    <p:extLst>
      <p:ext uri="{BB962C8B-B14F-4D97-AF65-F5344CB8AC3E}">
        <p14:creationId xmlns:p14="http://schemas.microsoft.com/office/powerpoint/2010/main" val="1761523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4Cantalope_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140" y="833760"/>
            <a:ext cx="3056449" cy="2346564"/>
          </a:xfrm>
          <a:prstGeom prst="rect">
            <a:avLst/>
          </a:prstGeom>
        </p:spPr>
      </p:pic>
      <p:pic>
        <p:nvPicPr>
          <p:cNvPr id="4" name="Picture 3"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32" y="3726453"/>
            <a:ext cx="3596099" cy="2828552"/>
          </a:xfrm>
          <a:prstGeom prst="rect">
            <a:avLst/>
          </a:prstGeom>
        </p:spPr>
      </p:pic>
      <p:pic>
        <p:nvPicPr>
          <p:cNvPr id="5" name="Picture 4" descr="01_TD_TW_01_2008-1024x79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142" y="432320"/>
            <a:ext cx="3539568" cy="2748004"/>
          </a:xfrm>
          <a:prstGeom prst="rect">
            <a:avLst/>
          </a:prstGeom>
        </p:spPr>
      </p:pic>
      <p:pic>
        <p:nvPicPr>
          <p:cNvPr id="6" name="Picture 5" descr="e58a6f2c4a383572c5ce54aadd117d1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0673" y="3479508"/>
            <a:ext cx="4483037" cy="3209352"/>
          </a:xfrm>
          <a:prstGeom prst="rect">
            <a:avLst/>
          </a:prstGeom>
        </p:spPr>
      </p:pic>
      <p:sp>
        <p:nvSpPr>
          <p:cNvPr id="7" name="TextBox 6"/>
          <p:cNvSpPr txBox="1"/>
          <p:nvPr/>
        </p:nvSpPr>
        <p:spPr>
          <a:xfrm>
            <a:off x="97686" y="432320"/>
            <a:ext cx="1507138" cy="2800766"/>
          </a:xfrm>
          <a:prstGeom prst="rect">
            <a:avLst/>
          </a:prstGeom>
          <a:noFill/>
        </p:spPr>
        <p:txBody>
          <a:bodyPr wrap="square" rtlCol="0">
            <a:spAutoFit/>
          </a:bodyPr>
          <a:lstStyle/>
          <a:p>
            <a:r>
              <a:rPr lang="en-US" sz="1600" dirty="0" smtClean="0"/>
              <a:t>Photograph your dinner table after you have eaten, or set a scene as if you are photographing what is left over after a party or special occasion. </a:t>
            </a:r>
            <a:endParaRPr lang="en-US" sz="1600" dirty="0"/>
          </a:p>
        </p:txBody>
      </p:sp>
      <p:sp>
        <p:nvSpPr>
          <p:cNvPr id="8" name="TextBox 7"/>
          <p:cNvSpPr txBox="1"/>
          <p:nvPr/>
        </p:nvSpPr>
        <p:spPr>
          <a:xfrm>
            <a:off x="2006774" y="432320"/>
            <a:ext cx="2858027" cy="369332"/>
          </a:xfrm>
          <a:prstGeom prst="rect">
            <a:avLst/>
          </a:prstGeom>
          <a:noFill/>
        </p:spPr>
        <p:txBody>
          <a:bodyPr wrap="square" rtlCol="0">
            <a:spAutoFit/>
          </a:bodyPr>
          <a:lstStyle/>
          <a:p>
            <a:r>
              <a:rPr lang="en-US" dirty="0" smtClean="0"/>
              <a:t>Laura </a:t>
            </a:r>
            <a:r>
              <a:rPr lang="en-US" dirty="0" err="1" smtClean="0"/>
              <a:t>Letinsky</a:t>
            </a:r>
            <a:endParaRPr lang="en-US" dirty="0"/>
          </a:p>
        </p:txBody>
      </p:sp>
    </p:spTree>
    <p:extLst>
      <p:ext uri="{BB962C8B-B14F-4D97-AF65-F5344CB8AC3E}">
        <p14:creationId xmlns:p14="http://schemas.microsoft.com/office/powerpoint/2010/main" val="3965648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23D4AF2A-7401-4AAC-9B0A-1ADB5368842E}"/>
              </a:ext>
            </a:extLst>
          </p:cNvPr>
          <p:cNvSpPr>
            <a:spLocks noGrp="1"/>
          </p:cNvSpPr>
          <p:nvPr>
            <p:ph type="subTitle" idx="1"/>
          </p:nvPr>
        </p:nvSpPr>
        <p:spPr>
          <a:xfrm>
            <a:off x="2360621" y="907681"/>
            <a:ext cx="1768855" cy="4096969"/>
          </a:xfrm>
        </p:spPr>
        <p:txBody>
          <a:bodyPr>
            <a:normAutofit fontScale="92500"/>
          </a:bodyPr>
          <a:lstStyle/>
          <a:p>
            <a:pPr algn="l"/>
            <a:r>
              <a:rPr lang="en-GB" sz="1400" dirty="0"/>
              <a:t>“Uta Barth’s latest series of photographs, ‘Sundial’ (2007), describes the effects of light as it shines into her home at different times of the day and at different times of the year. Many of the images are cool and replenishing scenes of sunny clarity, and, arriving somewhat harried at the gallery to see them, I wondered whether anyone, nowadays, can have the time to enjoy such moments of placid repose. </a:t>
            </a:r>
          </a:p>
        </p:txBody>
      </p:sp>
      <p:pic>
        <p:nvPicPr>
          <p:cNvPr id="5" name="Picture 4" descr="A bedroom with a bed and a window&#10;&#10;Description automatically generated">
            <a:extLst>
              <a:ext uri="{FF2B5EF4-FFF2-40B4-BE49-F238E27FC236}">
                <a16:creationId xmlns:a16="http://schemas.microsoft.com/office/drawing/2014/main" xmlns="" id="{4FA1A5D7-76B1-476A-B3B4-F95660BDB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6484" y="228846"/>
            <a:ext cx="4572000" cy="3200154"/>
          </a:xfrm>
          <a:prstGeom prst="rect">
            <a:avLst/>
          </a:prstGeom>
        </p:spPr>
      </p:pic>
      <p:pic>
        <p:nvPicPr>
          <p:cNvPr id="7" name="Picture 6" descr="A close up of a white wall&#10;&#10;Description automatically generated">
            <a:extLst>
              <a:ext uri="{FF2B5EF4-FFF2-40B4-BE49-F238E27FC236}">
                <a16:creationId xmlns:a16="http://schemas.microsoft.com/office/drawing/2014/main" xmlns="" id="{45582173-8C7D-4F9A-A83E-2CAF4A6BE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3" y="239830"/>
            <a:ext cx="2102048" cy="2596029"/>
          </a:xfrm>
          <a:prstGeom prst="rect">
            <a:avLst/>
          </a:prstGeom>
        </p:spPr>
      </p:pic>
      <p:pic>
        <p:nvPicPr>
          <p:cNvPr id="1026" name="Picture 2" descr="Uta Barth | ArtSlant">
            <a:extLst>
              <a:ext uri="{FF2B5EF4-FFF2-40B4-BE49-F238E27FC236}">
                <a16:creationId xmlns:a16="http://schemas.microsoft.com/office/drawing/2014/main" xmlns="" id="{95A9E737-02C0-48CD-BBB6-C26E5B84E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435" y="2956165"/>
            <a:ext cx="5100113" cy="45526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e-ings: Uta Barth">
            <a:extLst>
              <a:ext uri="{FF2B5EF4-FFF2-40B4-BE49-F238E27FC236}">
                <a16:creationId xmlns:a16="http://schemas.microsoft.com/office/drawing/2014/main" xmlns="" id="{309DE2D2-8AA7-44C6-8663-1E56ACB83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92" y="2956166"/>
            <a:ext cx="2125493" cy="22491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F9530C3F-7964-4CD5-A0C3-778EE6476EF7}"/>
              </a:ext>
            </a:extLst>
          </p:cNvPr>
          <p:cNvSpPr txBox="1"/>
          <p:nvPr/>
        </p:nvSpPr>
        <p:spPr>
          <a:xfrm>
            <a:off x="2360621" y="239830"/>
            <a:ext cx="1768855" cy="646331"/>
          </a:xfrm>
          <a:prstGeom prst="rect">
            <a:avLst/>
          </a:prstGeom>
          <a:noFill/>
        </p:spPr>
        <p:txBody>
          <a:bodyPr wrap="square" rtlCol="0">
            <a:spAutoFit/>
          </a:bodyPr>
          <a:lstStyle/>
          <a:p>
            <a:r>
              <a:rPr lang="en-GB" dirty="0"/>
              <a:t>Uta Barth – light and shadows</a:t>
            </a:r>
          </a:p>
        </p:txBody>
      </p:sp>
      <p:sp>
        <p:nvSpPr>
          <p:cNvPr id="9" name="TextBox 8">
            <a:extLst>
              <a:ext uri="{FF2B5EF4-FFF2-40B4-BE49-F238E27FC236}">
                <a16:creationId xmlns:a16="http://schemas.microsoft.com/office/drawing/2014/main" xmlns="" id="{6CD01D9B-03FF-46D9-A3FB-2CC24D8E374A}"/>
              </a:ext>
            </a:extLst>
          </p:cNvPr>
          <p:cNvSpPr txBox="1"/>
          <p:nvPr/>
        </p:nvSpPr>
        <p:spPr>
          <a:xfrm>
            <a:off x="42736" y="5397445"/>
            <a:ext cx="3894348" cy="1815882"/>
          </a:xfrm>
          <a:prstGeom prst="rect">
            <a:avLst/>
          </a:prstGeom>
          <a:noFill/>
        </p:spPr>
        <p:txBody>
          <a:bodyPr wrap="square" rtlCol="0">
            <a:spAutoFit/>
          </a:bodyPr>
          <a:lstStyle/>
          <a:p>
            <a:r>
              <a:rPr lang="en-GB" sz="1400" dirty="0"/>
              <a:t>Others in the series, however, evoke the progress of obscure, searing psycho-dramas, as though storm clouds of bad karma were passing through the living-room, and these, I suppose, provide part of the answer: while we all may be able to spare at least a few moments, we can never sufficiently put aside our cares really to wallow in that tranquillity.”  Frieze Magazine</a:t>
            </a:r>
          </a:p>
        </p:txBody>
      </p:sp>
    </p:spTree>
    <p:extLst>
      <p:ext uri="{BB962C8B-B14F-4D97-AF65-F5344CB8AC3E}">
        <p14:creationId xmlns:p14="http://schemas.microsoft.com/office/powerpoint/2010/main" val="1105634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9A6CD7-CCCC-4DE9-92F0-DFFA96D36EFE}"/>
              </a:ext>
            </a:extLst>
          </p:cNvPr>
          <p:cNvSpPr>
            <a:spLocks noGrp="1"/>
          </p:cNvSpPr>
          <p:nvPr>
            <p:ph type="title"/>
          </p:nvPr>
        </p:nvSpPr>
        <p:spPr>
          <a:xfrm>
            <a:off x="4572000" y="365126"/>
            <a:ext cx="3943350" cy="607641"/>
          </a:xfrm>
        </p:spPr>
        <p:txBody>
          <a:bodyPr>
            <a:normAutofit/>
          </a:bodyPr>
          <a:lstStyle/>
          <a:p>
            <a:r>
              <a:rPr lang="en-GB" sz="2000" dirty="0"/>
              <a:t>“Ground” 1997</a:t>
            </a:r>
          </a:p>
        </p:txBody>
      </p:sp>
      <p:sp>
        <p:nvSpPr>
          <p:cNvPr id="3" name="Content Placeholder 2">
            <a:extLst>
              <a:ext uri="{FF2B5EF4-FFF2-40B4-BE49-F238E27FC236}">
                <a16:creationId xmlns:a16="http://schemas.microsoft.com/office/drawing/2014/main" xmlns="" id="{620B0028-BC30-41DB-83F1-340446208AA8}"/>
              </a:ext>
            </a:extLst>
          </p:cNvPr>
          <p:cNvSpPr>
            <a:spLocks noGrp="1"/>
          </p:cNvSpPr>
          <p:nvPr>
            <p:ph idx="1"/>
          </p:nvPr>
        </p:nvSpPr>
        <p:spPr>
          <a:xfrm>
            <a:off x="4576864" y="972766"/>
            <a:ext cx="3943350" cy="4351338"/>
          </a:xfrm>
        </p:spPr>
        <p:txBody>
          <a:bodyPr>
            <a:normAutofit fontScale="77500" lnSpcReduction="20000"/>
          </a:bodyPr>
          <a:lstStyle/>
          <a:p>
            <a:pPr marL="0" indent="0">
              <a:buNone/>
            </a:pPr>
            <a:r>
              <a:rPr lang="en-GB" sz="1600" dirty="0"/>
              <a:t> I was taking a painting class in undergraduate school and wanted to render certain spatial configurations and to study the light of these imagined scenes. I did not have the skill to paint the images directly, so I started to make photographs to work from. But repeatedly I found the photographs that I thought to be the disposable source materials much more interesting and more engaging than the paintings and drawings I made from them. I also found that the process of making photographs forced me to learn how to truly see, to see the light, to study how things in an image relate to the edge, how to crop and frame the most mundane and incidental subject matter into a compelling image. I remember a teacher talking about the difference of making an engaging photograph of an ordinary thing versus making an ordinary photograph of an engaging thing. So early on I started pointing my camera at the incidental, the ordinary and the insignificant information that surrounds us but that we pass by without noticing everyday.</a:t>
            </a:r>
          </a:p>
          <a:p>
            <a:pPr marL="0" indent="0">
              <a:buNone/>
            </a:pPr>
            <a:r>
              <a:rPr lang="en-GB" sz="1600" u="sng" dirty="0">
                <a:hlinkClick r:id="rId2">
                  <a:extLst>
                    <a:ext uri="{A12FA001-AC4F-418D-AE19-62706E023703}">
                      <ahyp:hlinkClr xmlns:ahyp="http://schemas.microsoft.com/office/drawing/2018/hyperlinkcolor" xmlns="" val="tx"/>
                    </a:ext>
                  </a:extLst>
                </a:hlinkClick>
              </a:rPr>
              <a:t>Please read the full interview here.  </a:t>
            </a:r>
          </a:p>
          <a:p>
            <a:pPr marL="0" indent="0">
              <a:buNone/>
            </a:pPr>
            <a:r>
              <a:rPr lang="en-GB" sz="1600" dirty="0">
                <a:solidFill>
                  <a:srgbClr val="0563C1"/>
                </a:solidFill>
                <a:hlinkClick r:id="rId2">
                  <a:extLst>
                    <a:ext uri="{A12FA001-AC4F-418D-AE19-62706E023703}">
                      <ahyp:hlinkClr xmlns:ahyp="http://schemas.microsoft.com/office/drawing/2018/hyperlinkcolor" xmlns="" val="tx"/>
                    </a:ext>
                  </a:extLst>
                </a:hlinkClick>
              </a:rPr>
              <a:t>https://bombmagazine.org/articles/light-looking-uta-barth/</a:t>
            </a:r>
            <a:endParaRPr lang="en-GB" sz="1600" dirty="0"/>
          </a:p>
        </p:txBody>
      </p:sp>
      <p:pic>
        <p:nvPicPr>
          <p:cNvPr id="4" name="Picture 2" descr="MCA – Collection: Uta Barth, Ground #77, 1997">
            <a:extLst>
              <a:ext uri="{FF2B5EF4-FFF2-40B4-BE49-F238E27FC236}">
                <a16:creationId xmlns:a16="http://schemas.microsoft.com/office/drawing/2014/main" xmlns="" id="{B5C5FFD0-D09A-42E3-9A42-F27FF1A4C1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074" y="365125"/>
            <a:ext cx="4054041" cy="495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30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1BD909-C75B-4874-8ABE-7CD85F158D90}"/>
              </a:ext>
            </a:extLst>
          </p:cNvPr>
          <p:cNvSpPr>
            <a:spLocks noGrp="1"/>
          </p:cNvSpPr>
          <p:nvPr>
            <p:ph type="title"/>
          </p:nvPr>
        </p:nvSpPr>
        <p:spPr>
          <a:xfrm>
            <a:off x="3560323" y="622570"/>
            <a:ext cx="4888150" cy="2295728"/>
          </a:xfrm>
        </p:spPr>
        <p:txBody>
          <a:bodyPr>
            <a:normAutofit fontScale="90000"/>
          </a:bodyPr>
          <a:lstStyle/>
          <a:p>
            <a:pPr fontAlgn="base"/>
            <a:r>
              <a:rPr lang="en-GB" b="1" dirty="0"/>
              <a:t/>
            </a:r>
            <a:br>
              <a:rPr lang="en-GB" b="1" dirty="0"/>
            </a:br>
            <a:r>
              <a:rPr lang="en-GB" sz="1600" dirty="0"/>
              <a:t/>
            </a:r>
            <a:br>
              <a:rPr lang="en-GB" sz="1600" dirty="0"/>
            </a:br>
            <a:r>
              <a:rPr lang="en-GB" sz="1600" dirty="0"/>
              <a:t>The centrepiece of Uta Barth’s latest solo show is a photo series depicting a continually morphing strip of light beneath her living-room curtains, a preposterously simple conceit which nevertheless yields complex optical illusions. As this diaphanous sliver shifts course over an afternoon, it variously resembles a snake, a line on an EKG or a trail of cigarette smoke, all the while transforming the space between the camera, the curtain and the window into an ambiguous territory where volumes flatten or swell, and light can pass for white paint.</a:t>
            </a:r>
            <a:br>
              <a:rPr lang="en-GB" sz="1600" dirty="0"/>
            </a:br>
            <a:r>
              <a:rPr lang="en-GB" sz="1600" dirty="0"/>
              <a:t/>
            </a:r>
            <a:br>
              <a:rPr lang="en-GB" sz="1600" dirty="0"/>
            </a:br>
            <a:r>
              <a:rPr lang="en-GB" sz="1600" dirty="0"/>
              <a:t>Two glimpses of Barth’s hand arranging the curtain folds remind us of her agency, but it’s nature’s hand that propels the work’s attractively simple narrative as the sun’s changing position gradually increases the width of the band. At this time of year, as the onset of winter makes Barth’s invitation to contemplate sunlight especially attractive, the work entices us into the pleasures of solitary idleness that are at odds with the pace of everyday urban life.  Tanya </a:t>
            </a:r>
            <a:r>
              <a:rPr lang="en-GB" sz="1600" dirty="0" err="1"/>
              <a:t>Bonakar</a:t>
            </a:r>
            <a:r>
              <a:rPr lang="en-GB" sz="1600" dirty="0"/>
              <a:t> gallery 2011.  </a:t>
            </a:r>
            <a:r>
              <a:rPr lang="en-GB" sz="1600" dirty="0" err="1"/>
              <a:t>Newyorkarttours</a:t>
            </a:r>
            <a:r>
              <a:rPr lang="en-GB" dirty="0"/>
              <a:t/>
            </a:r>
            <a:br>
              <a:rPr lang="en-GB" dirty="0"/>
            </a:br>
            <a:endParaRPr lang="en-GB" dirty="0"/>
          </a:p>
        </p:txBody>
      </p:sp>
      <p:pic>
        <p:nvPicPr>
          <p:cNvPr id="2054" name="Picture 6" descr="The Curtains of Perception | ArtSlant">
            <a:extLst>
              <a:ext uri="{FF2B5EF4-FFF2-40B4-BE49-F238E27FC236}">
                <a16:creationId xmlns:a16="http://schemas.microsoft.com/office/drawing/2014/main" xmlns="" id="{AA7A9C9A-3A89-4F8F-A36C-B81F3D4775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949" y="365125"/>
            <a:ext cx="3217643" cy="28583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rtists on Rhythm: Uta Barth">
            <a:extLst>
              <a:ext uri="{FF2B5EF4-FFF2-40B4-BE49-F238E27FC236}">
                <a16:creationId xmlns:a16="http://schemas.microsoft.com/office/drawing/2014/main" xmlns="" id="{0C91FD34-EA92-4C55-A521-0E1A382E1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48" y="3420961"/>
            <a:ext cx="7662356" cy="3336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152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EB382A4-9AD0-4665-B6C2-A15FD3092B50}"/>
              </a:ext>
            </a:extLst>
          </p:cNvPr>
          <p:cNvSpPr/>
          <p:nvPr/>
        </p:nvSpPr>
        <p:spPr>
          <a:xfrm>
            <a:off x="116731" y="181958"/>
            <a:ext cx="4455269" cy="8217637"/>
          </a:xfrm>
          <a:prstGeom prst="rect">
            <a:avLst/>
          </a:prstGeom>
        </p:spPr>
        <p:txBody>
          <a:bodyPr wrap="square">
            <a:spAutoFit/>
          </a:bodyPr>
          <a:lstStyle/>
          <a:p>
            <a:r>
              <a:rPr lang="en-GB" sz="1600" b="0" i="0" dirty="0">
                <a:solidFill>
                  <a:srgbClr val="000000"/>
                </a:solidFill>
                <a:effectLst/>
                <a:latin typeface="Calibri" panose="020F0502020204030204" pitchFamily="34" charset="0"/>
                <a:cs typeface="Calibri" panose="020F0502020204030204" pitchFamily="34" charset="0"/>
              </a:rPr>
              <a:t>In a society that is sold visions of perfect meals in pristine rooms, Laura </a:t>
            </a:r>
            <a:r>
              <a:rPr lang="en-GB" sz="1600" b="0" i="0" dirty="0" err="1">
                <a:solidFill>
                  <a:srgbClr val="000000"/>
                </a:solidFill>
                <a:effectLst/>
                <a:latin typeface="Calibri" panose="020F0502020204030204" pitchFamily="34" charset="0"/>
                <a:cs typeface="Calibri" panose="020F0502020204030204" pitchFamily="34" charset="0"/>
              </a:rPr>
              <a:t>Letinsky’s</a:t>
            </a:r>
            <a:r>
              <a:rPr lang="en-GB" sz="1600" b="0" i="0" dirty="0">
                <a:solidFill>
                  <a:srgbClr val="000000"/>
                </a:solidFill>
                <a:effectLst/>
                <a:latin typeface="Calibri" panose="020F0502020204030204" pitchFamily="34" charset="0"/>
                <a:cs typeface="Calibri" panose="020F0502020204030204" pitchFamily="34" charset="0"/>
              </a:rPr>
              <a:t> photographs open one’s eyes to the aftermath of such perfection: tabletops in disarray, leftover dishes, squeezed lemons. </a:t>
            </a:r>
          </a:p>
          <a:p>
            <a:r>
              <a:rPr lang="en-GB" sz="1600" b="0" i="0" dirty="0" err="1">
                <a:solidFill>
                  <a:srgbClr val="000000"/>
                </a:solidFill>
                <a:effectLst/>
                <a:latin typeface="Calibri" panose="020F0502020204030204" pitchFamily="34" charset="0"/>
                <a:cs typeface="Calibri" panose="020F0502020204030204" pitchFamily="34" charset="0"/>
              </a:rPr>
              <a:t>Letinsky</a:t>
            </a:r>
            <a:r>
              <a:rPr lang="en-GB" sz="1600" b="0" i="0" dirty="0">
                <a:solidFill>
                  <a:srgbClr val="000000"/>
                </a:solidFill>
                <a:effectLst/>
                <a:latin typeface="Calibri" panose="020F0502020204030204" pitchFamily="34" charset="0"/>
                <a:cs typeface="Calibri" panose="020F0502020204030204" pitchFamily="34" charset="0"/>
              </a:rPr>
              <a:t>, said her work is a way of looking at and thinking about what our lives are made of. “I’m interested in the home, the way that the domestic space is constructed or made-up. I manipulate photographic space to comment on the made-up-ness of home. The home is supposed to be a deliberate expression of who you are, but it always reflects decisions you make unconsciously as well as consciously: the colour of soap you choose, a plate from a previous marriage, a glass from Ikea.”</a:t>
            </a:r>
          </a:p>
          <a:p>
            <a:endParaRPr lang="en-GB" sz="1600" b="0" i="0" dirty="0">
              <a:solidFill>
                <a:srgbClr val="000000"/>
              </a:solidFill>
              <a:effectLst/>
              <a:latin typeface="Calibri" panose="020F0502020204030204" pitchFamily="34" charset="0"/>
              <a:cs typeface="Calibri" panose="020F0502020204030204" pitchFamily="34" charset="0"/>
            </a:endParaRPr>
          </a:p>
          <a:p>
            <a:r>
              <a:rPr lang="en-GB" sz="1600" b="0" i="0" dirty="0">
                <a:solidFill>
                  <a:srgbClr val="000000"/>
                </a:solidFill>
                <a:effectLst/>
                <a:latin typeface="Calibri" panose="020F0502020204030204" pitchFamily="34" charset="0"/>
                <a:cs typeface="Calibri" panose="020F0502020204030204" pitchFamily="34" charset="0"/>
              </a:rPr>
              <a:t>In her photographs, table edges end in black space, tablecloths do not give quite enough visual information to tell if they are being presented horizontally or diagonally: is that cup going to fall off? “I try and set up these spaces so the sense of gravity is ambiguous—there’s not one sense of which way down is because gravity is not operating consistently across the photograph. The viewer realizes the plasticity of photographic space and the relativity of one’s point of view.”</a:t>
            </a:r>
          </a:p>
          <a:p>
            <a:endParaRPr lang="en-GB" sz="1600" b="0" i="0" dirty="0">
              <a:solidFill>
                <a:srgbClr val="000000"/>
              </a:solidFill>
              <a:effectLst/>
              <a:latin typeface="Calibri" panose="020F0502020204030204" pitchFamily="34" charset="0"/>
              <a:cs typeface="Calibri" panose="020F0502020204030204" pitchFamily="34" charset="0"/>
            </a:endParaRPr>
          </a:p>
          <a:p>
            <a:r>
              <a:rPr lang="en-GB" sz="1600" b="0" i="0" dirty="0">
                <a:solidFill>
                  <a:srgbClr val="000000"/>
                </a:solidFill>
                <a:effectLst/>
                <a:latin typeface="Calibri" panose="020F0502020204030204" pitchFamily="34" charset="0"/>
                <a:cs typeface="Calibri" panose="020F0502020204030204" pitchFamily="34" charset="0"/>
              </a:rPr>
              <a:t>“Home seems a normal place, but look at all the work that goes into it. It’s not a natural space. I’m interested in that paradox about this home that’s supposedly organic and natural, that ‘just happens’ to be there, as opposed to all the work that goes into sustaining that idea in reality.”</a:t>
            </a:r>
          </a:p>
        </p:txBody>
      </p:sp>
      <p:pic>
        <p:nvPicPr>
          <p:cNvPr id="4100" name="Picture 4" descr="Laura Letinsky | P○L○HK">
            <a:extLst>
              <a:ext uri="{FF2B5EF4-FFF2-40B4-BE49-F238E27FC236}">
                <a16:creationId xmlns:a16="http://schemas.microsoft.com/office/drawing/2014/main" xmlns="" id="{078A2E43-E2FC-4534-9CBF-98CF283E3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958" y="90462"/>
            <a:ext cx="1673765" cy="33354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ura Letinsky → Molosco">
            <a:extLst>
              <a:ext uri="{FF2B5EF4-FFF2-40B4-BE49-F238E27FC236}">
                <a16:creationId xmlns:a16="http://schemas.microsoft.com/office/drawing/2014/main" xmlns="" id="{84BA6842-C939-4745-B63F-3CF421C86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065" y="3485954"/>
            <a:ext cx="3791658" cy="33720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xmlns="" id="{7E603F86-0C0C-4396-BF3B-26603626E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065" y="90463"/>
            <a:ext cx="1999645" cy="333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22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ogen Cunningham | The Unmade Bed | The Met">
            <a:extLst>
              <a:ext uri="{FF2B5EF4-FFF2-40B4-BE49-F238E27FC236}">
                <a16:creationId xmlns:a16="http://schemas.microsoft.com/office/drawing/2014/main" xmlns="" id="{0FCCB14D-6F71-42AC-B41C-D687A5E3B5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65" b="20380"/>
          <a:stretch/>
        </p:blipFill>
        <p:spPr bwMode="auto">
          <a:xfrm>
            <a:off x="15" y="10"/>
            <a:ext cx="914398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337BA7D-85DC-4C01-B287-0EC81249B2C7}"/>
              </a:ext>
            </a:extLst>
          </p:cNvPr>
          <p:cNvSpPr txBox="1"/>
          <p:nvPr/>
        </p:nvSpPr>
        <p:spPr>
          <a:xfrm>
            <a:off x="533400" y="116114"/>
            <a:ext cx="4386943" cy="369332"/>
          </a:xfrm>
          <a:prstGeom prst="rect">
            <a:avLst/>
          </a:prstGeom>
          <a:noFill/>
        </p:spPr>
        <p:txBody>
          <a:bodyPr wrap="square" rtlCol="0">
            <a:spAutoFit/>
          </a:bodyPr>
          <a:lstStyle/>
          <a:p>
            <a:r>
              <a:rPr lang="en-GB" dirty="0">
                <a:solidFill>
                  <a:schemeClr val="bg1"/>
                </a:solidFill>
              </a:rPr>
              <a:t>Imogen Cunningham</a:t>
            </a:r>
          </a:p>
        </p:txBody>
      </p:sp>
    </p:spTree>
    <p:extLst>
      <p:ext uri="{BB962C8B-B14F-4D97-AF65-F5344CB8AC3E}">
        <p14:creationId xmlns:p14="http://schemas.microsoft.com/office/powerpoint/2010/main" val="3091205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xmlns="" id="{5373FA52-4308-45F4-95AB-DE231FFB0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08" r="2350" b="-2"/>
          <a:stretch/>
        </p:blipFill>
        <p:spPr bwMode="auto">
          <a:xfrm>
            <a:off x="502557" y="632333"/>
            <a:ext cx="2360386" cy="51782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F9A3F407-05D8-4BEA-A07A-CCEBC92D5D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06" r="5480" b="-2"/>
          <a:stretch/>
        </p:blipFill>
        <p:spPr bwMode="auto">
          <a:xfrm>
            <a:off x="3377465" y="632333"/>
            <a:ext cx="2389070" cy="51782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D8C2B95F-C34A-4430-AE45-CE7FB264EF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7" r="12979" b="-2"/>
          <a:stretch/>
        </p:blipFill>
        <p:spPr bwMode="auto">
          <a:xfrm>
            <a:off x="6277576" y="632333"/>
            <a:ext cx="2363867" cy="51782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C39568B-77AF-4FA8-A2B8-8088926A7BF7}"/>
              </a:ext>
            </a:extLst>
          </p:cNvPr>
          <p:cNvSpPr txBox="1"/>
          <p:nvPr/>
        </p:nvSpPr>
        <p:spPr>
          <a:xfrm>
            <a:off x="406831" y="6013343"/>
            <a:ext cx="4056681" cy="646331"/>
          </a:xfrm>
          <a:prstGeom prst="rect">
            <a:avLst/>
          </a:prstGeom>
          <a:noFill/>
        </p:spPr>
        <p:txBody>
          <a:bodyPr wrap="square" rtlCol="0">
            <a:spAutoFit/>
          </a:bodyPr>
          <a:lstStyle/>
          <a:p>
            <a:r>
              <a:rPr lang="en-GB" dirty="0"/>
              <a:t>Drapery; towels, sheets, shirts.</a:t>
            </a:r>
          </a:p>
          <a:p>
            <a:r>
              <a:rPr lang="en-GB" dirty="0"/>
              <a:t>Anonymous photos</a:t>
            </a:r>
          </a:p>
        </p:txBody>
      </p:sp>
    </p:spTree>
    <p:extLst>
      <p:ext uri="{BB962C8B-B14F-4D97-AF65-F5344CB8AC3E}">
        <p14:creationId xmlns:p14="http://schemas.microsoft.com/office/powerpoint/2010/main" val="1133930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103" y="0"/>
            <a:ext cx="9002897" cy="2585323"/>
          </a:xfrm>
          <a:prstGeom prst="rect">
            <a:avLst/>
          </a:prstGeom>
        </p:spPr>
        <p:txBody>
          <a:bodyPr wrap="square">
            <a:spAutoFit/>
          </a:bodyPr>
          <a:lstStyle/>
          <a:p>
            <a:pPr fontAlgn="base"/>
            <a:r>
              <a:rPr lang="en-GB" dirty="0"/>
              <a:t> </a:t>
            </a:r>
          </a:p>
          <a:p>
            <a:pPr fontAlgn="base"/>
            <a:r>
              <a:rPr lang="en-GB" dirty="0"/>
              <a:t> </a:t>
            </a:r>
            <a:r>
              <a:rPr lang="en-GB" b="1" dirty="0" smtClean="0"/>
              <a:t>Weeks 1 &amp;2</a:t>
            </a:r>
          </a:p>
          <a:p>
            <a:pPr fontAlgn="base"/>
            <a:r>
              <a:rPr lang="en-GB" b="1" dirty="0"/>
              <a:t>D</a:t>
            </a:r>
            <a:r>
              <a:rPr lang="en-GB" b="1" dirty="0" smtClean="0"/>
              <a:t>rawing </a:t>
            </a:r>
            <a:r>
              <a:rPr lang="en-GB" b="1" dirty="0"/>
              <a:t>challenge</a:t>
            </a:r>
            <a:r>
              <a:rPr lang="en-GB" dirty="0"/>
              <a:t>  - </a:t>
            </a:r>
            <a:r>
              <a:rPr lang="en-GB" dirty="0" smtClean="0"/>
              <a:t>drawing </a:t>
            </a:r>
            <a:r>
              <a:rPr lang="en-GB" dirty="0"/>
              <a:t>from </a:t>
            </a:r>
            <a:r>
              <a:rPr lang="en-GB" dirty="0" smtClean="0"/>
              <a:t>any </a:t>
            </a:r>
            <a:r>
              <a:rPr lang="en-GB" dirty="0"/>
              <a:t>of the starting points on the Home ppt</a:t>
            </a:r>
            <a:r>
              <a:rPr lang="en-GB" dirty="0" smtClean="0"/>
              <a:t>. or your own ideas.</a:t>
            </a:r>
            <a:r>
              <a:rPr lang="en-GB" dirty="0"/>
              <a:t> V</a:t>
            </a:r>
            <a:r>
              <a:rPr lang="en-GB" dirty="0" smtClean="0"/>
              <a:t>ary </a:t>
            </a:r>
            <a:r>
              <a:rPr lang="en-GB" dirty="0"/>
              <a:t>the scales, materials, viewpoints, work on other surfaces such as envelopes, inside cereal packets pages from old/out of date  books (with the agreement of parents!</a:t>
            </a:r>
            <a:r>
              <a:rPr lang="en-GB" dirty="0" smtClean="0"/>
              <a:t>) Complete at least 4 double pages of drawing, your sketchbooks should be A4 so this should be 4 A3 pages of drawing. If you do not have a sketchbook at home you can either order one from </a:t>
            </a:r>
            <a:r>
              <a:rPr lang="en-GB" dirty="0" err="1" smtClean="0"/>
              <a:t>cass</a:t>
            </a:r>
            <a:r>
              <a:rPr lang="en-GB" dirty="0" smtClean="0"/>
              <a:t> Arts, use paper from old sketchbooks or make your own (this is very easy to do and there are lots of tutorials online if you want to make something more complicated).</a:t>
            </a:r>
            <a:endParaRPr lang="en-GB" dirty="0"/>
          </a:p>
        </p:txBody>
      </p:sp>
      <p:sp>
        <p:nvSpPr>
          <p:cNvPr id="3" name="Rectangle 2"/>
          <p:cNvSpPr/>
          <p:nvPr/>
        </p:nvSpPr>
        <p:spPr>
          <a:xfrm>
            <a:off x="2332077" y="2677655"/>
            <a:ext cx="4572000" cy="646331"/>
          </a:xfrm>
          <a:prstGeom prst="rect">
            <a:avLst/>
          </a:prstGeom>
        </p:spPr>
        <p:txBody>
          <a:bodyPr>
            <a:spAutoFit/>
          </a:bodyPr>
          <a:lstStyle/>
          <a:p>
            <a:r>
              <a:rPr lang="en-US" b="1" u="sng" dirty="0"/>
              <a:t>Starting points: Things to draw</a:t>
            </a:r>
            <a:r>
              <a:rPr lang="en-GB" b="1" u="sng" dirty="0"/>
              <a:t/>
            </a:r>
            <a:br>
              <a:rPr lang="en-GB" b="1" u="sng" dirty="0"/>
            </a:br>
            <a:endParaRPr lang="en-US" b="1" u="sng" dirty="0"/>
          </a:p>
        </p:txBody>
      </p:sp>
      <p:sp>
        <p:nvSpPr>
          <p:cNvPr id="4" name="Rectangle 3"/>
          <p:cNvSpPr/>
          <p:nvPr/>
        </p:nvSpPr>
        <p:spPr>
          <a:xfrm>
            <a:off x="315858" y="3248362"/>
            <a:ext cx="4572000" cy="3416320"/>
          </a:xfrm>
          <a:prstGeom prst="rect">
            <a:avLst/>
          </a:prstGeom>
        </p:spPr>
        <p:txBody>
          <a:bodyPr>
            <a:spAutoFit/>
          </a:bodyPr>
          <a:lstStyle/>
          <a:p>
            <a:pPr lvl="0"/>
            <a:r>
              <a:rPr lang="en-US" dirty="0"/>
              <a:t>cutlery </a:t>
            </a:r>
            <a:endParaRPr lang="en-GB" dirty="0"/>
          </a:p>
          <a:p>
            <a:pPr lvl="0"/>
            <a:r>
              <a:rPr lang="en-US" dirty="0"/>
              <a:t>piles of clothes</a:t>
            </a:r>
            <a:endParaRPr lang="en-GB" dirty="0"/>
          </a:p>
          <a:p>
            <a:pPr lvl="0"/>
            <a:r>
              <a:rPr lang="en-US" dirty="0"/>
              <a:t>washing up in the sink</a:t>
            </a:r>
            <a:endParaRPr lang="en-GB" dirty="0"/>
          </a:p>
          <a:p>
            <a:pPr lvl="0"/>
            <a:r>
              <a:rPr lang="en-US" dirty="0"/>
              <a:t>stacks of books</a:t>
            </a:r>
            <a:endParaRPr lang="en-GB" dirty="0"/>
          </a:p>
          <a:p>
            <a:pPr lvl="0"/>
            <a:r>
              <a:rPr lang="en-US" dirty="0"/>
              <a:t>plants</a:t>
            </a:r>
            <a:endParaRPr lang="en-GB" dirty="0"/>
          </a:p>
          <a:p>
            <a:pPr lvl="0"/>
            <a:r>
              <a:rPr lang="en-US" dirty="0"/>
              <a:t>the table after you have eaten</a:t>
            </a:r>
          </a:p>
          <a:p>
            <a:pPr lvl="0"/>
            <a:r>
              <a:rPr lang="en-US" dirty="0"/>
              <a:t>People reading, watching TV, playing games</a:t>
            </a:r>
          </a:p>
          <a:p>
            <a:pPr lvl="0"/>
            <a:r>
              <a:rPr lang="en-US" dirty="0"/>
              <a:t>Corners of rooms</a:t>
            </a:r>
          </a:p>
          <a:p>
            <a:pPr lvl="0"/>
            <a:r>
              <a:rPr lang="en-US" dirty="0"/>
              <a:t>Windows</a:t>
            </a:r>
          </a:p>
          <a:p>
            <a:pPr lvl="0"/>
            <a:r>
              <a:rPr lang="en-US" dirty="0"/>
              <a:t>things from a drawer</a:t>
            </a:r>
          </a:p>
          <a:p>
            <a:pPr lvl="0"/>
            <a:r>
              <a:rPr lang="en-US" dirty="0"/>
              <a:t>Lamps</a:t>
            </a:r>
          </a:p>
          <a:p>
            <a:pPr lvl="0"/>
            <a:r>
              <a:rPr lang="en-US" dirty="0"/>
              <a:t>Shelves</a:t>
            </a:r>
          </a:p>
        </p:txBody>
      </p:sp>
    </p:spTree>
    <p:extLst>
      <p:ext uri="{BB962C8B-B14F-4D97-AF65-F5344CB8AC3E}">
        <p14:creationId xmlns:p14="http://schemas.microsoft.com/office/powerpoint/2010/main" val="3164794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lexander Rodchenko Gears, 1929. Gelatin-silver print, Vintage print. 28,8 x 23 cm Private collection © Rodchenko’s Archive / 2011, ProLitteris, Zurich">
            <a:extLst>
              <a:ext uri="{FF2B5EF4-FFF2-40B4-BE49-F238E27FC236}">
                <a16:creationId xmlns:a16="http://schemas.microsoft.com/office/drawing/2014/main" xmlns="" id="{1FF5333B-D751-48C2-83BD-4043A46D6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045" y="3930423"/>
            <a:ext cx="16859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eksandr Rodchenko">
            <a:extLst>
              <a:ext uri="{FF2B5EF4-FFF2-40B4-BE49-F238E27FC236}">
                <a16:creationId xmlns:a16="http://schemas.microsoft.com/office/drawing/2014/main" xmlns="" id="{71B39825-08C3-4172-B75A-18FF9E1A1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17714"/>
            <a:ext cx="2605972" cy="36290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lexander Rodchenko photography | Alexander ...">
            <a:extLst>
              <a:ext uri="{FF2B5EF4-FFF2-40B4-BE49-F238E27FC236}">
                <a16:creationId xmlns:a16="http://schemas.microsoft.com/office/drawing/2014/main" xmlns="" id="{22C6D38A-C05B-4FE4-AA7D-2584F7DF7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956" y="217715"/>
            <a:ext cx="3225781" cy="64225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CFFE5C5-A3D3-4E64-BA5F-ADA850AEC166}"/>
              </a:ext>
            </a:extLst>
          </p:cNvPr>
          <p:cNvSpPr txBox="1"/>
          <p:nvPr/>
        </p:nvSpPr>
        <p:spPr>
          <a:xfrm>
            <a:off x="195263" y="148545"/>
            <a:ext cx="2580594" cy="923330"/>
          </a:xfrm>
          <a:prstGeom prst="rect">
            <a:avLst/>
          </a:prstGeom>
          <a:noFill/>
        </p:spPr>
        <p:txBody>
          <a:bodyPr wrap="square" rtlCol="0">
            <a:spAutoFit/>
          </a:bodyPr>
          <a:lstStyle/>
          <a:p>
            <a:r>
              <a:rPr lang="en-GB" b="1" dirty="0" err="1"/>
              <a:t>Alexandr</a:t>
            </a:r>
            <a:r>
              <a:rPr lang="en-GB" b="1" dirty="0"/>
              <a:t> </a:t>
            </a:r>
            <a:r>
              <a:rPr lang="en-GB" b="1" dirty="0" err="1"/>
              <a:t>Rodchenko</a:t>
            </a:r>
            <a:endParaRPr lang="en-GB" b="1" dirty="0"/>
          </a:p>
          <a:p>
            <a:r>
              <a:rPr lang="en-GB" dirty="0"/>
              <a:t>Russian Constructivist Photography</a:t>
            </a:r>
          </a:p>
        </p:txBody>
      </p:sp>
      <p:sp>
        <p:nvSpPr>
          <p:cNvPr id="3" name="TextBox 2">
            <a:extLst>
              <a:ext uri="{FF2B5EF4-FFF2-40B4-BE49-F238E27FC236}">
                <a16:creationId xmlns:a16="http://schemas.microsoft.com/office/drawing/2014/main" xmlns="" id="{EE0369DF-6CDC-498C-9FC2-002BB643DEA0}"/>
              </a:ext>
            </a:extLst>
          </p:cNvPr>
          <p:cNvSpPr txBox="1"/>
          <p:nvPr/>
        </p:nvSpPr>
        <p:spPr>
          <a:xfrm>
            <a:off x="205470" y="1071875"/>
            <a:ext cx="2766330" cy="8125301"/>
          </a:xfrm>
          <a:prstGeom prst="rect">
            <a:avLst/>
          </a:prstGeom>
          <a:noFill/>
        </p:spPr>
        <p:txBody>
          <a:bodyPr wrap="square" rtlCol="0">
            <a:spAutoFit/>
          </a:bodyPr>
          <a:lstStyle/>
          <a:p>
            <a:r>
              <a:rPr lang="en-GB" dirty="0"/>
              <a:t>In the mid-1920s </a:t>
            </a:r>
            <a:r>
              <a:rPr lang="en-GB" dirty="0" err="1"/>
              <a:t>Rodchenko</a:t>
            </a:r>
            <a:r>
              <a:rPr lang="en-GB" dirty="0"/>
              <a:t> turned to other mediums, most notably, photography. On a trip to Paris in 1925 he bought a handheld camera, which allowed him to easily experiment with the composition of images. </a:t>
            </a:r>
            <a:r>
              <a:rPr lang="en-GB" b="1" dirty="0"/>
              <a:t>He framed the world from new points of view—from above, below, and at other unexpected, sharp angles—encouraging the viewer to see familiar things in new ways. </a:t>
            </a:r>
          </a:p>
          <a:p>
            <a:r>
              <a:rPr lang="en-GB" dirty="0"/>
              <a:t>In the early 1930s he embraced photography as a tool for social commentary, critically depicting the disparity between the idealized and lived Soviet experience. The images he made contrasted with Socialist Realism, which was declared the official style of art in the Soviet Union in 1934. </a:t>
            </a:r>
          </a:p>
        </p:txBody>
      </p:sp>
    </p:spTree>
    <p:extLst>
      <p:ext uri="{BB962C8B-B14F-4D97-AF65-F5344CB8AC3E}">
        <p14:creationId xmlns:p14="http://schemas.microsoft.com/office/powerpoint/2010/main" val="3896025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lexander Rodchenko | Alexander rodchenko, Constructivism ...">
            <a:extLst>
              <a:ext uri="{FF2B5EF4-FFF2-40B4-BE49-F238E27FC236}">
                <a16:creationId xmlns:a16="http://schemas.microsoft.com/office/drawing/2014/main" xmlns="" id="{80E3089F-B6BE-4D72-B00C-EF719A1E6E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05" r="-2" b="-2"/>
          <a:stretch/>
        </p:blipFill>
        <p:spPr bwMode="auto">
          <a:xfrm>
            <a:off x="241300" y="321733"/>
            <a:ext cx="2832769" cy="621453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lexander rodchenko photography - Google Search | Alexander ...">
            <a:extLst>
              <a:ext uri="{FF2B5EF4-FFF2-40B4-BE49-F238E27FC236}">
                <a16:creationId xmlns:a16="http://schemas.microsoft.com/office/drawing/2014/main" xmlns="" id="{2ADCFAA6-2521-4E38-BA6E-AE960FABB5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79" r="-2" b="-2"/>
          <a:stretch/>
        </p:blipFill>
        <p:spPr bwMode="auto">
          <a:xfrm>
            <a:off x="3138404" y="321733"/>
            <a:ext cx="2867193" cy="62145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lexander Rodchenko - Revolution in Photography - The Eye of ...">
            <a:extLst>
              <a:ext uri="{FF2B5EF4-FFF2-40B4-BE49-F238E27FC236}">
                <a16:creationId xmlns:a16="http://schemas.microsoft.com/office/drawing/2014/main" xmlns="" id="{805921A4-D3D4-4BFC-888E-119D491C3C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46" r="7421" b="-2"/>
          <a:stretch/>
        </p:blipFill>
        <p:spPr bwMode="auto">
          <a:xfrm>
            <a:off x="6065755" y="321733"/>
            <a:ext cx="2836946" cy="621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769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60BD1BD-CE81-4DF1-A3FB-73AD22775649}"/>
              </a:ext>
            </a:extLst>
          </p:cNvPr>
          <p:cNvSpPr txBox="1"/>
          <p:nvPr/>
        </p:nvSpPr>
        <p:spPr>
          <a:xfrm>
            <a:off x="1569204" y="1131904"/>
            <a:ext cx="5521271" cy="3416320"/>
          </a:xfrm>
          <a:prstGeom prst="rect">
            <a:avLst/>
          </a:prstGeom>
          <a:noFill/>
        </p:spPr>
        <p:txBody>
          <a:bodyPr wrap="square" rtlCol="0">
            <a:spAutoFit/>
          </a:bodyPr>
          <a:lstStyle/>
          <a:p>
            <a:pPr algn="ctr"/>
            <a:r>
              <a:rPr lang="en-GB" sz="7200" dirty="0"/>
              <a:t>Objects </a:t>
            </a:r>
          </a:p>
          <a:p>
            <a:pPr algn="ctr"/>
            <a:r>
              <a:rPr lang="en-GB" sz="7200" dirty="0"/>
              <a:t>And </a:t>
            </a:r>
          </a:p>
          <a:p>
            <a:pPr algn="ctr"/>
            <a:r>
              <a:rPr lang="en-GB" sz="7200" dirty="0"/>
              <a:t>Still Life</a:t>
            </a:r>
          </a:p>
        </p:txBody>
      </p:sp>
    </p:spTree>
    <p:extLst>
      <p:ext uri="{BB962C8B-B14F-4D97-AF65-F5344CB8AC3E}">
        <p14:creationId xmlns:p14="http://schemas.microsoft.com/office/powerpoint/2010/main" val="4050281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C8F08E09-F577-4B59-B972-C3B596127499}"/>
              </a:ext>
            </a:extLst>
          </p:cNvPr>
          <p:cNvSpPr>
            <a:spLocks noGrp="1"/>
          </p:cNvSpPr>
          <p:nvPr>
            <p:ph type="subTitle" idx="1"/>
          </p:nvPr>
        </p:nvSpPr>
        <p:spPr>
          <a:xfrm>
            <a:off x="325876" y="430821"/>
            <a:ext cx="1806632" cy="6125622"/>
          </a:xfrm>
        </p:spPr>
        <p:txBody>
          <a:bodyPr>
            <a:normAutofit fontScale="47500" lnSpcReduction="20000"/>
          </a:bodyPr>
          <a:lstStyle/>
          <a:p>
            <a:pPr algn="l"/>
            <a:r>
              <a:rPr lang="en-GB" dirty="0"/>
              <a:t>Huang Xu</a:t>
            </a:r>
          </a:p>
          <a:p>
            <a:pPr algn="l"/>
            <a:r>
              <a:rPr lang="en-GB" dirty="0"/>
              <a:t>Huang Xu elevates this detritus to inspirational heights. Far from resembling waste, his densely textured, luminous prints suggest the fine silk textiles of Imperial China, evoking an age of decadence and wealth, recalling the historic trade links between China and the West.   These histories ironically foreshadow the current balance of economic power, and give a wry commentary on the trade in materials; whilst China once shipped silk to the West, the West now ships used plastic bags back to China.</a:t>
            </a:r>
          </a:p>
        </p:txBody>
      </p:sp>
      <p:pic>
        <p:nvPicPr>
          <p:cNvPr id="6148" name="Picture 4" descr="HUANG XU (CHINA)">
            <a:extLst>
              <a:ext uri="{FF2B5EF4-FFF2-40B4-BE49-F238E27FC236}">
                <a16:creationId xmlns:a16="http://schemas.microsoft.com/office/drawing/2014/main" xmlns="" id="{29FDDA36-696B-4F7D-B345-49C973AE8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060" y="990600"/>
            <a:ext cx="2414588"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lastic Bag No.25 by huang xu | Plastic art, China art, Generative art">
            <a:extLst>
              <a:ext uri="{FF2B5EF4-FFF2-40B4-BE49-F238E27FC236}">
                <a16:creationId xmlns:a16="http://schemas.microsoft.com/office/drawing/2014/main" xmlns="" id="{7AF02AC2-B684-453F-8C64-D24114A87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010" y="990600"/>
            <a:ext cx="1806632"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rash – Again: The Art Of Huang Xu – The Third Ray">
            <a:extLst>
              <a:ext uri="{FF2B5EF4-FFF2-40B4-BE49-F238E27FC236}">
                <a16:creationId xmlns:a16="http://schemas.microsoft.com/office/drawing/2014/main" xmlns="" id="{E3E582BC-4108-424A-964D-336A6F958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0791" y="990600"/>
            <a:ext cx="1828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507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F3B4BCC-C7BD-4542-8F9E-910B04922858}"/>
              </a:ext>
            </a:extLst>
          </p:cNvPr>
          <p:cNvSpPr/>
          <p:nvPr/>
        </p:nvSpPr>
        <p:spPr>
          <a:xfrm>
            <a:off x="238327" y="707012"/>
            <a:ext cx="4333673" cy="7848302"/>
          </a:xfrm>
          <a:prstGeom prst="rect">
            <a:avLst/>
          </a:prstGeom>
        </p:spPr>
        <p:txBody>
          <a:bodyPr wrap="square">
            <a:spAutoFit/>
          </a:bodyPr>
          <a:lstStyle/>
          <a:p>
            <a:r>
              <a:rPr lang="en-GB" b="0" i="0" dirty="0">
                <a:solidFill>
                  <a:srgbClr val="282828"/>
                </a:solidFill>
                <a:effectLst/>
                <a:latin typeface="Freight Sans Book"/>
              </a:rPr>
              <a:t>“A current is a continuous, directed movement of water generated by the forces acting upon it, such as the gravitational pull of the sun and the moon. Interaction with other currents transforms a current's direction and strength. In Plastic Currents, the every day plastic bag is transformed by light, turned from something familiar into something strange. Undulating and fluid these forms transition from non-biodegradable, reviled plastic bags into seemingly organic forms, imitating the very nature they threaten.</a:t>
            </a:r>
          </a:p>
          <a:p>
            <a:r>
              <a:rPr lang="en-GB" b="0" i="0" dirty="0">
                <a:solidFill>
                  <a:srgbClr val="282828"/>
                </a:solidFill>
                <a:effectLst/>
                <a:latin typeface="Freight Sans Book"/>
              </a:rPr>
              <a:t/>
            </a:r>
            <a:br>
              <a:rPr lang="en-GB" b="0" i="0" dirty="0">
                <a:solidFill>
                  <a:srgbClr val="282828"/>
                </a:solidFill>
                <a:effectLst/>
                <a:latin typeface="Freight Sans Book"/>
              </a:rPr>
            </a:br>
            <a:r>
              <a:rPr lang="en-GB" b="0" i="0" dirty="0">
                <a:solidFill>
                  <a:srgbClr val="282828"/>
                </a:solidFill>
                <a:effectLst/>
                <a:latin typeface="Freight Sans Book"/>
              </a:rPr>
              <a:t>Through explorations of the material I am interested in the way plastic responds to touch, its surface, its weight, how it clings to lighter elements like lint and dirt through static electricity, and the way each bag is its own marvel. By isolating plastic bags, icons of waste and convenience, we are asked to consider our role in their affects, but also to question the transformative power of the photograph and its ability to reconcile a simple bag into something other worldly, full of possibilities.”   naomiwhite.com</a:t>
            </a:r>
          </a:p>
        </p:txBody>
      </p:sp>
      <p:pic>
        <p:nvPicPr>
          <p:cNvPr id="5122" name="Picture 2" descr="Image result for Naomi White Plastic currents">
            <a:extLst>
              <a:ext uri="{FF2B5EF4-FFF2-40B4-BE49-F238E27FC236}">
                <a16:creationId xmlns:a16="http://schemas.microsoft.com/office/drawing/2014/main" xmlns="" id="{97C8B096-9938-44C0-B484-62A7BBAEE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860" y="3396613"/>
            <a:ext cx="1601873" cy="315520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aomi White Photography - Plastic Currents | White photography ...">
            <a:extLst>
              <a:ext uri="{FF2B5EF4-FFF2-40B4-BE49-F238E27FC236}">
                <a16:creationId xmlns:a16="http://schemas.microsoft.com/office/drawing/2014/main" xmlns="" id="{6D6E9BD5-7485-49DD-8C8E-6E215C9BC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59" y="428018"/>
            <a:ext cx="1594439" cy="27271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lastic Currents - Naomi White Photography">
            <a:extLst>
              <a:ext uri="{FF2B5EF4-FFF2-40B4-BE49-F238E27FC236}">
                <a16:creationId xmlns:a16="http://schemas.microsoft.com/office/drawing/2014/main" xmlns="" id="{51263E57-9351-477F-8FB9-AFED714F2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9894" y="321793"/>
            <a:ext cx="1715148" cy="292437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aomi White | Engulfed, Plastic Currents (2012) | Available for ...">
            <a:extLst>
              <a:ext uri="{FF2B5EF4-FFF2-40B4-BE49-F238E27FC236}">
                <a16:creationId xmlns:a16="http://schemas.microsoft.com/office/drawing/2014/main" xmlns="" id="{803CD2AD-82C0-409E-95CC-07ED861E1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894" y="3429001"/>
            <a:ext cx="1875557" cy="31228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8EB4951-447A-4A16-A6CF-6DE72B7D7889}"/>
              </a:ext>
            </a:extLst>
          </p:cNvPr>
          <p:cNvSpPr txBox="1"/>
          <p:nvPr/>
        </p:nvSpPr>
        <p:spPr>
          <a:xfrm>
            <a:off x="272375" y="321792"/>
            <a:ext cx="3448455" cy="646331"/>
          </a:xfrm>
          <a:prstGeom prst="rect">
            <a:avLst/>
          </a:prstGeom>
          <a:noFill/>
        </p:spPr>
        <p:txBody>
          <a:bodyPr wrap="square" rtlCol="0">
            <a:spAutoFit/>
          </a:bodyPr>
          <a:lstStyle/>
          <a:p>
            <a:r>
              <a:rPr lang="en-GB" dirty="0"/>
              <a:t>Naomi White “Plastic Currents” 2011</a:t>
            </a:r>
          </a:p>
        </p:txBody>
      </p:sp>
    </p:spTree>
    <p:extLst>
      <p:ext uri="{BB962C8B-B14F-4D97-AF65-F5344CB8AC3E}">
        <p14:creationId xmlns:p14="http://schemas.microsoft.com/office/powerpoint/2010/main" val="4060546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Edward Weston, Onion Halved, 1930 · SFMOMA">
            <a:extLst>
              <a:ext uri="{FF2B5EF4-FFF2-40B4-BE49-F238E27FC236}">
                <a16:creationId xmlns:a16="http://schemas.microsoft.com/office/drawing/2014/main" xmlns="" id="{AE8BB3F7-CC70-4646-B7D1-57740E28C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31" r="-1" b="18413"/>
          <a:stretch/>
        </p:blipFill>
        <p:spPr bwMode="auto">
          <a:xfrm>
            <a:off x="1888177" y="1745674"/>
            <a:ext cx="2683823" cy="21477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AME|WORK: Halved Cabbage by Edward Weston | FAMSF">
            <a:extLst>
              <a:ext uri="{FF2B5EF4-FFF2-40B4-BE49-F238E27FC236}">
                <a16:creationId xmlns:a16="http://schemas.microsoft.com/office/drawing/2014/main" xmlns="" id="{94C426EF-A29B-49CC-924D-E4F90C49C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77" r="-3" b="19939"/>
          <a:stretch/>
        </p:blipFill>
        <p:spPr bwMode="auto">
          <a:xfrm>
            <a:off x="1774105" y="3964407"/>
            <a:ext cx="2874998" cy="25935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lack and white photograph">
            <a:extLst>
              <a:ext uri="{FF2B5EF4-FFF2-40B4-BE49-F238E27FC236}">
                <a16:creationId xmlns:a16="http://schemas.microsoft.com/office/drawing/2014/main" xmlns="" id="{4AAC22E5-0E86-400E-AE4D-B6EA5FE5BD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79" r="7139" b="2"/>
          <a:stretch/>
        </p:blipFill>
        <p:spPr bwMode="auto">
          <a:xfrm>
            <a:off x="4649104" y="321733"/>
            <a:ext cx="4373342" cy="63258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EECBC16-A365-4EF5-A24F-419343643D94}"/>
              </a:ext>
            </a:extLst>
          </p:cNvPr>
          <p:cNvSpPr txBox="1"/>
          <p:nvPr/>
        </p:nvSpPr>
        <p:spPr>
          <a:xfrm>
            <a:off x="185058" y="321733"/>
            <a:ext cx="4386943" cy="2062103"/>
          </a:xfrm>
          <a:prstGeom prst="rect">
            <a:avLst/>
          </a:prstGeom>
          <a:noFill/>
        </p:spPr>
        <p:txBody>
          <a:bodyPr wrap="square" rtlCol="0">
            <a:spAutoFit/>
          </a:bodyPr>
          <a:lstStyle/>
          <a:p>
            <a:r>
              <a:rPr lang="en-GB" sz="1600" b="1" dirty="0"/>
              <a:t>Edward Weston </a:t>
            </a:r>
            <a:r>
              <a:rPr lang="en-GB" sz="1600" dirty="0"/>
              <a:t>was a seminal American photographer whose radical approach to composition, lighting, and form changed the history of the medium. The photographs Shell (1927), and Pepper No. 30 (1930), evinces Weston’s ability to transform landscapes, portraits, and still </a:t>
            </a:r>
            <a:r>
              <a:rPr lang="en-GB" sz="1600" dirty="0" err="1"/>
              <a:t>lifes</a:t>
            </a:r>
            <a:r>
              <a:rPr lang="en-GB" sz="1600" dirty="0"/>
              <a:t> into visual enigmas. </a:t>
            </a:r>
          </a:p>
        </p:txBody>
      </p:sp>
      <p:sp>
        <p:nvSpPr>
          <p:cNvPr id="7" name="TextBox 6">
            <a:extLst>
              <a:ext uri="{FF2B5EF4-FFF2-40B4-BE49-F238E27FC236}">
                <a16:creationId xmlns:a16="http://schemas.microsoft.com/office/drawing/2014/main" xmlns="" id="{A18B96B2-80E6-4FA9-82B3-E18E1B455FFD}"/>
              </a:ext>
            </a:extLst>
          </p:cNvPr>
          <p:cNvSpPr txBox="1"/>
          <p:nvPr/>
        </p:nvSpPr>
        <p:spPr>
          <a:xfrm>
            <a:off x="185058" y="1637962"/>
            <a:ext cx="1411994" cy="6986530"/>
          </a:xfrm>
          <a:prstGeom prst="rect">
            <a:avLst/>
          </a:prstGeom>
          <a:noFill/>
        </p:spPr>
        <p:txBody>
          <a:bodyPr wrap="square" rtlCol="0">
            <a:spAutoFit/>
          </a:bodyPr>
          <a:lstStyle/>
          <a:p>
            <a:r>
              <a:rPr lang="en-GB" sz="1600" dirty="0"/>
              <a:t>“The camera should be used for a recording of life, for rendering the very substance and quintessence of the thing itself, whether it be polished steel or palpitating flesh,” the artist once stated. Born on March 24, 1886 in Highland Park, IL, he was given his first camera by his father at the age of 16, sparking a lifelong interest. </a:t>
            </a:r>
          </a:p>
        </p:txBody>
      </p:sp>
    </p:spTree>
    <p:extLst>
      <p:ext uri="{BB962C8B-B14F-4D97-AF65-F5344CB8AC3E}">
        <p14:creationId xmlns:p14="http://schemas.microsoft.com/office/powerpoint/2010/main" val="4088752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epper, 1930 (30P)">
            <a:extLst>
              <a:ext uri="{FF2B5EF4-FFF2-40B4-BE49-F238E27FC236}">
                <a16:creationId xmlns:a16="http://schemas.microsoft.com/office/drawing/2014/main" xmlns="" id="{3430E3DB-A7CE-4CCA-96CC-FD132C127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06" y="928915"/>
            <a:ext cx="3078384" cy="520290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dward Weston | Pepper No. 35 | The Met">
            <a:extLst>
              <a:ext uri="{FF2B5EF4-FFF2-40B4-BE49-F238E27FC236}">
                <a16:creationId xmlns:a16="http://schemas.microsoft.com/office/drawing/2014/main" xmlns="" id="{3E09A677-C90C-4270-B4FC-E95075108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458" y="1248228"/>
            <a:ext cx="2731733" cy="46300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309079F-364C-4EEA-B6D2-D5DA746BE03D}"/>
              </a:ext>
            </a:extLst>
          </p:cNvPr>
          <p:cNvSpPr txBox="1"/>
          <p:nvPr/>
        </p:nvSpPr>
        <p:spPr>
          <a:xfrm>
            <a:off x="185058" y="437743"/>
            <a:ext cx="7119257" cy="400110"/>
          </a:xfrm>
          <a:prstGeom prst="rect">
            <a:avLst/>
          </a:prstGeom>
          <a:noFill/>
        </p:spPr>
        <p:txBody>
          <a:bodyPr wrap="square" rtlCol="0">
            <a:spAutoFit/>
          </a:bodyPr>
          <a:lstStyle/>
          <a:p>
            <a:r>
              <a:rPr lang="en-GB" sz="2000" dirty="0"/>
              <a:t>Edward Weston</a:t>
            </a:r>
          </a:p>
        </p:txBody>
      </p:sp>
      <p:pic>
        <p:nvPicPr>
          <p:cNvPr id="8" name="Picture 2">
            <a:extLst>
              <a:ext uri="{FF2B5EF4-FFF2-40B4-BE49-F238E27FC236}">
                <a16:creationId xmlns:a16="http://schemas.microsoft.com/office/drawing/2014/main" xmlns="" id="{3A841E8C-160D-4659-BF59-EF4CEEC01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59" y="928914"/>
            <a:ext cx="2955736" cy="526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22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wo Callas, c.1925 - Aperture Foundation">
            <a:extLst>
              <a:ext uri="{FF2B5EF4-FFF2-40B4-BE49-F238E27FC236}">
                <a16:creationId xmlns:a16="http://schemas.microsoft.com/office/drawing/2014/main" xmlns="" id="{B6EAD337-DFBA-49E8-8477-387B4BBBEC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40" r="16495" b="2"/>
          <a:stretch/>
        </p:blipFill>
        <p:spPr bwMode="auto">
          <a:xfrm>
            <a:off x="111580" y="572385"/>
            <a:ext cx="2313019" cy="306716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ogen Cunningham: Master Photographer, Woman Among Men - Artsy">
            <a:extLst>
              <a:ext uri="{FF2B5EF4-FFF2-40B4-BE49-F238E27FC236}">
                <a16:creationId xmlns:a16="http://schemas.microsoft.com/office/drawing/2014/main" xmlns="" id="{91F2AE98-9D2D-44CF-B4B5-7CA918AB77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09" r="1" b="1"/>
          <a:stretch/>
        </p:blipFill>
        <p:spPr bwMode="auto">
          <a:xfrm>
            <a:off x="241301" y="3810865"/>
            <a:ext cx="2053577" cy="272540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ogen Cunningham | MoMA">
            <a:extLst>
              <a:ext uri="{FF2B5EF4-FFF2-40B4-BE49-F238E27FC236}">
                <a16:creationId xmlns:a16="http://schemas.microsoft.com/office/drawing/2014/main" xmlns="" id="{2E3B9776-CB3B-4422-93BC-C2978DA935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81" r="6549" b="-2"/>
          <a:stretch/>
        </p:blipFill>
        <p:spPr bwMode="auto">
          <a:xfrm>
            <a:off x="2743200" y="572385"/>
            <a:ext cx="2987953" cy="596388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ogen Cunningham, Aloe, 1925, printed 1984 · SFMOMA">
            <a:extLst>
              <a:ext uri="{FF2B5EF4-FFF2-40B4-BE49-F238E27FC236}">
                <a16:creationId xmlns:a16="http://schemas.microsoft.com/office/drawing/2014/main" xmlns="" id="{0CC12D70-D17C-4B66-8AC7-449DCD99AC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42" r="-2" b="-2"/>
          <a:stretch/>
        </p:blipFill>
        <p:spPr bwMode="auto">
          <a:xfrm>
            <a:off x="5914745" y="572385"/>
            <a:ext cx="2987954" cy="59638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DB32EC1-B357-4019-A05E-D0E57CC86445}"/>
              </a:ext>
            </a:extLst>
          </p:cNvPr>
          <p:cNvSpPr txBox="1"/>
          <p:nvPr/>
        </p:nvSpPr>
        <p:spPr>
          <a:xfrm>
            <a:off x="435429" y="101600"/>
            <a:ext cx="6106886" cy="369332"/>
          </a:xfrm>
          <a:prstGeom prst="rect">
            <a:avLst/>
          </a:prstGeom>
          <a:noFill/>
        </p:spPr>
        <p:txBody>
          <a:bodyPr wrap="square" rtlCol="0">
            <a:spAutoFit/>
          </a:bodyPr>
          <a:lstStyle/>
          <a:p>
            <a:r>
              <a:rPr lang="en-GB" dirty="0"/>
              <a:t>Imogen Cunningham</a:t>
            </a:r>
          </a:p>
        </p:txBody>
      </p:sp>
    </p:spTree>
    <p:extLst>
      <p:ext uri="{BB962C8B-B14F-4D97-AF65-F5344CB8AC3E}">
        <p14:creationId xmlns:p14="http://schemas.microsoft.com/office/powerpoint/2010/main" val="257269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adow and light | Inspired by the photography of Darek Grab ...">
            <a:extLst>
              <a:ext uri="{FF2B5EF4-FFF2-40B4-BE49-F238E27FC236}">
                <a16:creationId xmlns:a16="http://schemas.microsoft.com/office/drawing/2014/main" xmlns="" id="{968560B8-07C0-4260-8F09-B8FD89033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0372" y="204252"/>
            <a:ext cx="1988343" cy="36710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rek grabus - Buscar con Google | Fotografía de reflexión ...">
            <a:extLst>
              <a:ext uri="{FF2B5EF4-FFF2-40B4-BE49-F238E27FC236}">
                <a16:creationId xmlns:a16="http://schemas.microsoft.com/office/drawing/2014/main" xmlns="" id="{B1036D0C-5AEE-461E-B665-26F44E473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420" y="203200"/>
            <a:ext cx="1685925" cy="3371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X - by Darek Grabus #abstract #photography #blackandwhite">
            <a:extLst>
              <a:ext uri="{FF2B5EF4-FFF2-40B4-BE49-F238E27FC236}">
                <a16:creationId xmlns:a16="http://schemas.microsoft.com/office/drawing/2014/main" xmlns="" id="{CF364B4E-1412-44F4-BBD7-05DB285A4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1052" y="740228"/>
            <a:ext cx="3287342" cy="59135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arek grabus photography - Google Search | Abstract photography ...">
            <a:extLst>
              <a:ext uri="{FF2B5EF4-FFF2-40B4-BE49-F238E27FC236}">
                <a16:creationId xmlns:a16="http://schemas.microsoft.com/office/drawing/2014/main" xmlns="" id="{D83E8345-023F-4574-AE3D-C157D0BFF7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00" y="5007429"/>
            <a:ext cx="1685925" cy="1495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66048ADE-0F5D-40A4-BE69-9A78181499AC}"/>
              </a:ext>
            </a:extLst>
          </p:cNvPr>
          <p:cNvSpPr txBox="1"/>
          <p:nvPr/>
        </p:nvSpPr>
        <p:spPr>
          <a:xfrm>
            <a:off x="304800" y="203201"/>
            <a:ext cx="2688772" cy="923330"/>
          </a:xfrm>
          <a:prstGeom prst="rect">
            <a:avLst/>
          </a:prstGeom>
          <a:noFill/>
        </p:spPr>
        <p:txBody>
          <a:bodyPr wrap="square" rtlCol="0">
            <a:spAutoFit/>
          </a:bodyPr>
          <a:lstStyle/>
          <a:p>
            <a:r>
              <a:rPr lang="en-GB" dirty="0"/>
              <a:t>After Russian  Constructivism.  </a:t>
            </a:r>
            <a:r>
              <a:rPr lang="en-GB" b="1" dirty="0"/>
              <a:t>Darek </a:t>
            </a:r>
            <a:r>
              <a:rPr lang="en-GB" b="1" dirty="0" err="1"/>
              <a:t>Grabus</a:t>
            </a:r>
            <a:r>
              <a:rPr lang="en-GB" dirty="0"/>
              <a:t>.</a:t>
            </a:r>
          </a:p>
        </p:txBody>
      </p:sp>
      <p:pic>
        <p:nvPicPr>
          <p:cNvPr id="1038" name="Picture 14" descr="Darek Grabus - Photos | Facebook">
            <a:extLst>
              <a:ext uri="{FF2B5EF4-FFF2-40B4-BE49-F238E27FC236}">
                <a16:creationId xmlns:a16="http://schemas.microsoft.com/office/drawing/2014/main" xmlns="" id="{59B5322A-C450-4FBE-94A8-F6BB59E09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372" y="4002624"/>
            <a:ext cx="1988343" cy="26511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14 Best Derek Grabus images | Abstract photography, Still life ...">
            <a:extLst>
              <a:ext uri="{FF2B5EF4-FFF2-40B4-BE49-F238E27FC236}">
                <a16:creationId xmlns:a16="http://schemas.microsoft.com/office/drawing/2014/main" xmlns="" id="{AEBEF147-D255-413F-9691-3D55CEE469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6420" y="3656118"/>
            <a:ext cx="1685925" cy="29986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98481C6-31CA-450D-82C4-00C97A340B82}"/>
              </a:ext>
            </a:extLst>
          </p:cNvPr>
          <p:cNvSpPr txBox="1"/>
          <p:nvPr/>
        </p:nvSpPr>
        <p:spPr>
          <a:xfrm>
            <a:off x="304800" y="740228"/>
            <a:ext cx="1317172" cy="3693319"/>
          </a:xfrm>
          <a:prstGeom prst="rect">
            <a:avLst/>
          </a:prstGeom>
          <a:noFill/>
        </p:spPr>
        <p:txBody>
          <a:bodyPr wrap="square" rtlCol="0">
            <a:spAutoFit/>
          </a:bodyPr>
          <a:lstStyle/>
          <a:p>
            <a:r>
              <a:rPr lang="en-GB" dirty="0"/>
              <a:t>Through careful selection of objects and backgrounds, Explore pattern, composition, shadows and tone to create bold and striking images.</a:t>
            </a:r>
          </a:p>
        </p:txBody>
      </p:sp>
    </p:spTree>
    <p:extLst>
      <p:ext uri="{BB962C8B-B14F-4D97-AF65-F5344CB8AC3E}">
        <p14:creationId xmlns:p14="http://schemas.microsoft.com/office/powerpoint/2010/main" val="1708800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hana Novak on Behance">
            <a:extLst>
              <a:ext uri="{FF2B5EF4-FFF2-40B4-BE49-F238E27FC236}">
                <a16:creationId xmlns:a16="http://schemas.microsoft.com/office/drawing/2014/main" xmlns="" id="{46E94A4F-9A84-46DB-A915-9E932D922C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61" r="-1" b="17372"/>
          <a:stretch/>
        </p:blipFill>
        <p:spPr bwMode="auto">
          <a:xfrm>
            <a:off x="1301065" y="815254"/>
            <a:ext cx="3308870" cy="23615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HANA NOVAK PHOTOGRAPHY | Stop Motion | 14">
            <a:extLst>
              <a:ext uri="{FF2B5EF4-FFF2-40B4-BE49-F238E27FC236}">
                <a16:creationId xmlns:a16="http://schemas.microsoft.com/office/drawing/2014/main" xmlns="" id="{A9AEFC97-26A1-4238-A200-B9BAF1DC33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07" b="-1"/>
          <a:stretch/>
        </p:blipFill>
        <p:spPr bwMode="auto">
          <a:xfrm>
            <a:off x="303023" y="3462039"/>
            <a:ext cx="2117915" cy="30697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scover the Bold, Graphic Aesthetic Behind Shana Novak's Stylized ...">
            <a:extLst>
              <a:ext uri="{FF2B5EF4-FFF2-40B4-BE49-F238E27FC236}">
                <a16:creationId xmlns:a16="http://schemas.microsoft.com/office/drawing/2014/main" xmlns="" id="{D0B14960-1690-4532-A016-269A276E42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72" r="22052"/>
          <a:stretch/>
        </p:blipFill>
        <p:spPr bwMode="auto">
          <a:xfrm>
            <a:off x="2528490" y="3462039"/>
            <a:ext cx="2117915" cy="307678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ottlecaps Canvas Print / Canvas Art by Shana Novak">
            <a:extLst>
              <a:ext uri="{FF2B5EF4-FFF2-40B4-BE49-F238E27FC236}">
                <a16:creationId xmlns:a16="http://schemas.microsoft.com/office/drawing/2014/main" xmlns="" id="{0FB3699D-D6B9-4F52-9FA3-52BBAF5CBB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54" r="10535"/>
          <a:stretch/>
        </p:blipFill>
        <p:spPr bwMode="auto">
          <a:xfrm>
            <a:off x="4753957" y="643467"/>
            <a:ext cx="4302124" cy="62145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62FF79A-0522-4D40-BF48-DB8F30D2DA91}"/>
              </a:ext>
            </a:extLst>
          </p:cNvPr>
          <p:cNvSpPr txBox="1"/>
          <p:nvPr/>
        </p:nvSpPr>
        <p:spPr>
          <a:xfrm>
            <a:off x="87919" y="815253"/>
            <a:ext cx="1213145" cy="1754327"/>
          </a:xfrm>
          <a:prstGeom prst="rect">
            <a:avLst/>
          </a:prstGeom>
          <a:noFill/>
        </p:spPr>
        <p:txBody>
          <a:bodyPr wrap="square" rtlCol="0">
            <a:spAutoFit/>
          </a:bodyPr>
          <a:lstStyle/>
          <a:p>
            <a:r>
              <a:rPr lang="en-GB" dirty="0"/>
              <a:t>Shana Novak.  Commercial Photographer</a:t>
            </a:r>
          </a:p>
        </p:txBody>
      </p:sp>
    </p:spTree>
    <p:extLst>
      <p:ext uri="{BB962C8B-B14F-4D97-AF65-F5344CB8AC3E}">
        <p14:creationId xmlns:p14="http://schemas.microsoft.com/office/powerpoint/2010/main" val="3822973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xmlns="" id="{92388C43-FFB3-4B5C-921D-82FEBD7C0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456" y="228677"/>
            <a:ext cx="1737981" cy="3040856"/>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935E2175-BFD2-42D6-A43E-8DB398DBC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40" y="344193"/>
            <a:ext cx="1737981" cy="3282853"/>
          </a:xfrm>
          <a:prstGeom prst="rect">
            <a:avLst/>
          </a:prstGeom>
        </p:spPr>
      </p:pic>
      <p:pic>
        <p:nvPicPr>
          <p:cNvPr id="11" name="Picture 10" descr="A drawing of a face&#10;&#10;Description automatically generated">
            <a:extLst>
              <a:ext uri="{FF2B5EF4-FFF2-40B4-BE49-F238E27FC236}">
                <a16:creationId xmlns:a16="http://schemas.microsoft.com/office/drawing/2014/main" xmlns="" id="{A03A67DF-F441-4FEA-8896-BCC47BEEE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188" y="3889718"/>
            <a:ext cx="1625624" cy="2883989"/>
          </a:xfrm>
          <a:prstGeom prst="rect">
            <a:avLst/>
          </a:prstGeom>
        </p:spPr>
      </p:pic>
      <p:pic>
        <p:nvPicPr>
          <p:cNvPr id="15" name="Picture 14" descr="A picture containing sitting, old, fire, close&#10;&#10;Description automatically generated">
            <a:extLst>
              <a:ext uri="{FF2B5EF4-FFF2-40B4-BE49-F238E27FC236}">
                <a16:creationId xmlns:a16="http://schemas.microsoft.com/office/drawing/2014/main" xmlns="" id="{21B2988B-618F-4B2A-8505-2363AF8D9E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3451" y="228677"/>
            <a:ext cx="2183648" cy="3493836"/>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xmlns="" id="{77A1A120-808A-4F75-9334-3355895057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1323" y="228677"/>
            <a:ext cx="1852798" cy="3370626"/>
          </a:xfrm>
          <a:prstGeom prst="rect">
            <a:avLst/>
          </a:prstGeom>
        </p:spPr>
      </p:pic>
      <p:pic>
        <p:nvPicPr>
          <p:cNvPr id="21" name="Picture 20" descr="A picture containing drawing, table&#10;&#10;Description automatically generated">
            <a:extLst>
              <a:ext uri="{FF2B5EF4-FFF2-40B4-BE49-F238E27FC236}">
                <a16:creationId xmlns:a16="http://schemas.microsoft.com/office/drawing/2014/main" xmlns="" id="{7A6827E6-34FD-4EE2-8319-80394B2106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3453" y="3731902"/>
            <a:ext cx="2820390" cy="2839192"/>
          </a:xfrm>
          <a:prstGeom prst="rect">
            <a:avLst/>
          </a:prstGeom>
        </p:spPr>
      </p:pic>
      <p:sp>
        <p:nvSpPr>
          <p:cNvPr id="23" name="TextBox 22">
            <a:extLst>
              <a:ext uri="{FF2B5EF4-FFF2-40B4-BE49-F238E27FC236}">
                <a16:creationId xmlns:a16="http://schemas.microsoft.com/office/drawing/2014/main" xmlns="" id="{416A4AFC-9B88-42CD-BAE8-C7AF5CDEDCF5}"/>
              </a:ext>
            </a:extLst>
          </p:cNvPr>
          <p:cNvSpPr txBox="1"/>
          <p:nvPr/>
        </p:nvSpPr>
        <p:spPr>
          <a:xfrm>
            <a:off x="6104535" y="4000150"/>
            <a:ext cx="2709277" cy="2585323"/>
          </a:xfrm>
          <a:prstGeom prst="rect">
            <a:avLst/>
          </a:prstGeom>
          <a:noFill/>
        </p:spPr>
        <p:txBody>
          <a:bodyPr wrap="square" rtlCol="0">
            <a:spAutoFit/>
          </a:bodyPr>
          <a:lstStyle/>
          <a:p>
            <a:r>
              <a:rPr lang="en-GB" dirty="0"/>
              <a:t>Open </a:t>
            </a:r>
            <a:r>
              <a:rPr lang="en-GB" dirty="0" smtClean="0"/>
              <a:t>drawers</a:t>
            </a:r>
            <a:r>
              <a:rPr lang="en-GB" dirty="0"/>
              <a:t>, find busy corners, explore a variety of view points and heights. Use pencils, charcoal, ink, create surfaces and grounds with other paper such as envelopes, </a:t>
            </a:r>
            <a:r>
              <a:rPr lang="en-GB" dirty="0" smtClean="0"/>
              <a:t>tape, </a:t>
            </a:r>
            <a:r>
              <a:rPr lang="en-GB" dirty="0"/>
              <a:t>any household paint you may have.</a:t>
            </a:r>
          </a:p>
        </p:txBody>
      </p:sp>
    </p:spTree>
    <p:extLst>
      <p:ext uri="{BB962C8B-B14F-4D97-AF65-F5344CB8AC3E}">
        <p14:creationId xmlns:p14="http://schemas.microsoft.com/office/powerpoint/2010/main" val="1250548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hana Novak Photograph - Fall Nuts And Spices by Shana Novak">
            <a:extLst>
              <a:ext uri="{FF2B5EF4-FFF2-40B4-BE49-F238E27FC236}">
                <a16:creationId xmlns:a16="http://schemas.microsoft.com/office/drawing/2014/main" xmlns="" id="{6FB62954-26C0-4A92-A105-C513FD5A91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7" r="14595" b="-2"/>
          <a:stretch/>
        </p:blipFill>
        <p:spPr bwMode="auto">
          <a:xfrm>
            <a:off x="241300" y="321733"/>
            <a:ext cx="2832769" cy="621453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ovak Photograph - Bouquet, Dissected by Shana Novak">
            <a:extLst>
              <a:ext uri="{FF2B5EF4-FFF2-40B4-BE49-F238E27FC236}">
                <a16:creationId xmlns:a16="http://schemas.microsoft.com/office/drawing/2014/main" xmlns="" id="{4D547D92-6E56-429E-8D5A-7C6BD91657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71" r="12585" b="-2"/>
          <a:stretch/>
        </p:blipFill>
        <p:spPr bwMode="auto">
          <a:xfrm>
            <a:off x="3138404" y="321733"/>
            <a:ext cx="2867193" cy="62145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hana Novak Photograph - English Breakfast Tea by Shana Novak">
            <a:extLst>
              <a:ext uri="{FF2B5EF4-FFF2-40B4-BE49-F238E27FC236}">
                <a16:creationId xmlns:a16="http://schemas.microsoft.com/office/drawing/2014/main" xmlns="" id="{4A713717-20E7-4A6A-80B4-C7D4C5718B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71" r="-2" b="-2"/>
          <a:stretch/>
        </p:blipFill>
        <p:spPr bwMode="auto">
          <a:xfrm>
            <a:off x="6065755" y="321733"/>
            <a:ext cx="2836946" cy="621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730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116" y="649797"/>
            <a:ext cx="8796076" cy="5355313"/>
          </a:xfrm>
          <a:prstGeom prst="rect">
            <a:avLst/>
          </a:prstGeom>
        </p:spPr>
        <p:txBody>
          <a:bodyPr wrap="square">
            <a:spAutoFit/>
          </a:bodyPr>
          <a:lstStyle/>
          <a:p>
            <a:r>
              <a:rPr lang="en-GB" sz="3600" dirty="0" smtClean="0"/>
              <a:t>Weeks </a:t>
            </a:r>
            <a:r>
              <a:rPr lang="en-GB" sz="3600" dirty="0"/>
              <a:t>5 &amp; 6</a:t>
            </a:r>
            <a:r>
              <a:rPr lang="en-GB" dirty="0"/>
              <a:t/>
            </a:r>
            <a:br>
              <a:rPr lang="en-GB" dirty="0"/>
            </a:br>
            <a:r>
              <a:rPr lang="en-GB" dirty="0"/>
              <a:t>Artist research, written interpretation of their work and creative response.</a:t>
            </a:r>
            <a:br>
              <a:rPr lang="en-GB" dirty="0"/>
            </a:br>
            <a:r>
              <a:rPr lang="en-GB" dirty="0"/>
              <a:t/>
            </a:r>
            <a:br>
              <a:rPr lang="en-GB" dirty="0"/>
            </a:br>
            <a:r>
              <a:rPr lang="en-GB" dirty="0"/>
              <a:t>Choose two of the artist’s whose work you find most interesting from this </a:t>
            </a:r>
            <a:r>
              <a:rPr lang="en-GB" dirty="0" err="1"/>
              <a:t>ppt</a:t>
            </a:r>
            <a:r>
              <a:rPr lang="en-GB" dirty="0"/>
              <a:t>; both in terms of how it looks and what it is about.</a:t>
            </a:r>
            <a:br>
              <a:rPr lang="en-GB" dirty="0"/>
            </a:br>
            <a:r>
              <a:rPr lang="en-GB" dirty="0"/>
              <a:t/>
            </a:r>
            <a:br>
              <a:rPr lang="en-GB" dirty="0"/>
            </a:br>
            <a:r>
              <a:rPr lang="en-GB" dirty="0"/>
              <a:t>For each artist, carry out contextual research about who they are/were, where and when they lived and what are/were the main influences on their work.</a:t>
            </a:r>
            <a:br>
              <a:rPr lang="en-GB" dirty="0"/>
            </a:br>
            <a:r>
              <a:rPr lang="en-GB" dirty="0"/>
              <a:t/>
            </a:r>
            <a:br>
              <a:rPr lang="en-GB" dirty="0"/>
            </a:br>
            <a:r>
              <a:rPr lang="en-GB" dirty="0"/>
              <a:t>You should present each artist across </a:t>
            </a:r>
            <a:r>
              <a:rPr lang="en-GB" dirty="0" smtClean="0"/>
              <a:t>2 A4 slides or a double page, </a:t>
            </a:r>
            <a:r>
              <a:rPr lang="en-GB" dirty="0"/>
              <a:t>whether in your sketchbook or </a:t>
            </a:r>
            <a:r>
              <a:rPr lang="en-GB" dirty="0" err="1"/>
              <a:t>powerpoint</a:t>
            </a:r>
            <a:r>
              <a:rPr lang="en-GB" dirty="0"/>
              <a:t> slides.  Include an overview of imagery of their work ( 3 images)  </a:t>
            </a:r>
            <a:r>
              <a:rPr lang="en-GB" dirty="0" smtClean="0"/>
              <a:t>and in depth </a:t>
            </a:r>
            <a:r>
              <a:rPr lang="en-GB" b="1" dirty="0" smtClean="0"/>
              <a:t>analysis </a:t>
            </a:r>
            <a:r>
              <a:rPr lang="en-GB" b="1" dirty="0"/>
              <a:t>of one piece</a:t>
            </a:r>
            <a:r>
              <a:rPr lang="en-GB" dirty="0"/>
              <a:t>.</a:t>
            </a:r>
            <a:br>
              <a:rPr lang="en-GB" dirty="0"/>
            </a:br>
            <a:r>
              <a:rPr lang="en-GB" dirty="0"/>
              <a:t/>
            </a:r>
            <a:br>
              <a:rPr lang="en-GB" dirty="0"/>
            </a:br>
            <a:r>
              <a:rPr lang="en-GB" dirty="0"/>
              <a:t>Use the guidance </a:t>
            </a:r>
            <a:r>
              <a:rPr lang="en-GB" b="1" u="sng" dirty="0" smtClean="0"/>
              <a:t>Interpreting </a:t>
            </a:r>
            <a:r>
              <a:rPr lang="en-GB" b="1" u="sng" dirty="0"/>
              <a:t>Others’ Work </a:t>
            </a:r>
            <a:r>
              <a:rPr lang="en-GB" dirty="0"/>
              <a:t>to help with the research and writing.</a:t>
            </a:r>
            <a:r>
              <a:rPr lang="en-GB" b="1" u="sng" dirty="0"/>
              <a:t/>
            </a:r>
            <a:br>
              <a:rPr lang="en-GB" b="1" u="sng" dirty="0"/>
            </a:br>
            <a:r>
              <a:rPr lang="en-GB" b="1" u="sng" dirty="0"/>
              <a:t/>
            </a:r>
            <a:br>
              <a:rPr lang="en-GB" b="1" u="sng" dirty="0"/>
            </a:br>
            <a:r>
              <a:rPr lang="en-GB" dirty="0"/>
              <a:t>The </a:t>
            </a:r>
            <a:r>
              <a:rPr lang="en-GB" dirty="0" smtClean="0"/>
              <a:t>2</a:t>
            </a:r>
            <a:r>
              <a:rPr lang="en-GB" baseline="30000" dirty="0" smtClean="0"/>
              <a:t>nd</a:t>
            </a:r>
            <a:r>
              <a:rPr lang="en-GB" dirty="0" smtClean="0"/>
              <a:t> </a:t>
            </a:r>
            <a:r>
              <a:rPr lang="en-GB" dirty="0"/>
              <a:t>d</a:t>
            </a:r>
            <a:r>
              <a:rPr lang="en-GB" dirty="0" smtClean="0"/>
              <a:t>ouble page or more </a:t>
            </a:r>
            <a:r>
              <a:rPr lang="en-GB" dirty="0"/>
              <a:t>should be your own, best creative interpretation of their work.  Not a copy, but your interpretation of their ideas and techniques</a:t>
            </a:r>
            <a:r>
              <a:rPr lang="en-GB" dirty="0" smtClean="0"/>
              <a:t>. If this is photographic you can present this on </a:t>
            </a:r>
            <a:r>
              <a:rPr lang="en-GB" dirty="0" err="1" smtClean="0"/>
              <a:t>powerpoint</a:t>
            </a:r>
            <a:r>
              <a:rPr lang="en-GB" dirty="0" smtClean="0"/>
              <a:t> if you don’t have a printer. </a:t>
            </a:r>
            <a:endParaRPr lang="en-US" dirty="0"/>
          </a:p>
        </p:txBody>
      </p:sp>
    </p:spTree>
    <p:extLst>
      <p:ext uri="{BB962C8B-B14F-4D97-AF65-F5344CB8AC3E}">
        <p14:creationId xmlns:p14="http://schemas.microsoft.com/office/powerpoint/2010/main" val="93169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NGLOFF_Couch+Surf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80" y="322912"/>
            <a:ext cx="3017254" cy="4081339"/>
          </a:xfrm>
          <a:prstGeom prst="rect">
            <a:avLst/>
          </a:prstGeom>
        </p:spPr>
      </p:pic>
      <p:pic>
        <p:nvPicPr>
          <p:cNvPr id="6" name="Picture 5" descr="GANGLOFF_Bodner_Caivano+Chess+Mat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644" y="322912"/>
            <a:ext cx="3389717" cy="2530989"/>
          </a:xfrm>
          <a:prstGeom prst="rect">
            <a:avLst/>
          </a:prstGeom>
        </p:spPr>
      </p:pic>
      <p:pic>
        <p:nvPicPr>
          <p:cNvPr id="7" name="Picture 6" descr="GANGLOFF_West+Coast+Love+Affai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80" y="4511775"/>
            <a:ext cx="3819978" cy="2213041"/>
          </a:xfrm>
          <a:prstGeom prst="rect">
            <a:avLst/>
          </a:prstGeom>
        </p:spPr>
      </p:pic>
      <p:pic>
        <p:nvPicPr>
          <p:cNvPr id="8" name="Picture 7" descr="GANGLOFF_Starlee+Kine+-+Writer's+Kitch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4564" y="3134409"/>
            <a:ext cx="2369385" cy="3590407"/>
          </a:xfrm>
          <a:prstGeom prst="rect">
            <a:avLst/>
          </a:prstGeom>
        </p:spPr>
      </p:pic>
      <p:pic>
        <p:nvPicPr>
          <p:cNvPr id="9" name="Picture 8" descr="GANGLOFF_Late+Night+(Olga+Alexandrovskaya)WEBRESIZ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361" y="3658415"/>
            <a:ext cx="2102194" cy="3066401"/>
          </a:xfrm>
          <a:prstGeom prst="rect">
            <a:avLst/>
          </a:prstGeom>
        </p:spPr>
      </p:pic>
      <p:sp>
        <p:nvSpPr>
          <p:cNvPr id="11" name="TextBox 10"/>
          <p:cNvSpPr txBox="1"/>
          <p:nvPr/>
        </p:nvSpPr>
        <p:spPr>
          <a:xfrm>
            <a:off x="6961026" y="523501"/>
            <a:ext cx="1999530" cy="2031325"/>
          </a:xfrm>
          <a:prstGeom prst="rect">
            <a:avLst/>
          </a:prstGeom>
          <a:noFill/>
        </p:spPr>
        <p:txBody>
          <a:bodyPr wrap="square" rtlCol="0">
            <a:spAutoFit/>
          </a:bodyPr>
          <a:lstStyle/>
          <a:p>
            <a:r>
              <a:rPr lang="en-US" dirty="0" smtClean="0"/>
              <a:t>Draw, paint and photograph everyone in your house, document how everyone is spending their time.</a:t>
            </a:r>
            <a:endParaRPr lang="en-US" dirty="0"/>
          </a:p>
        </p:txBody>
      </p:sp>
      <p:sp>
        <p:nvSpPr>
          <p:cNvPr id="12" name="TextBox 11"/>
          <p:cNvSpPr txBox="1"/>
          <p:nvPr/>
        </p:nvSpPr>
        <p:spPr>
          <a:xfrm>
            <a:off x="7112000" y="3134409"/>
            <a:ext cx="1848556" cy="369332"/>
          </a:xfrm>
          <a:prstGeom prst="rect">
            <a:avLst/>
          </a:prstGeom>
          <a:noFill/>
        </p:spPr>
        <p:txBody>
          <a:bodyPr wrap="square" rtlCol="0">
            <a:spAutoFit/>
          </a:bodyPr>
          <a:lstStyle/>
          <a:p>
            <a:r>
              <a:rPr lang="en-US" dirty="0" smtClean="0"/>
              <a:t>Hope </a:t>
            </a:r>
            <a:r>
              <a:rPr lang="en-US" dirty="0" err="1" smtClean="0"/>
              <a:t>Gangloff</a:t>
            </a:r>
            <a:endParaRPr lang="en-US" dirty="0"/>
          </a:p>
        </p:txBody>
      </p:sp>
    </p:spTree>
    <p:extLst>
      <p:ext uri="{BB962C8B-B14F-4D97-AF65-F5344CB8AC3E}">
        <p14:creationId xmlns:p14="http://schemas.microsoft.com/office/powerpoint/2010/main" val="3528157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i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86" y="508001"/>
            <a:ext cx="2820171" cy="3808696"/>
          </a:xfrm>
          <a:prstGeom prst="rect">
            <a:avLst/>
          </a:prstGeom>
        </p:spPr>
      </p:pic>
      <p:pic>
        <p:nvPicPr>
          <p:cNvPr id="3" name="Pictur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507999"/>
            <a:ext cx="2878666" cy="3808697"/>
          </a:xfrm>
          <a:prstGeom prst="rect">
            <a:avLst/>
          </a:prstGeom>
        </p:spPr>
      </p:pic>
      <p:pic>
        <p:nvPicPr>
          <p:cNvPr id="4" name="Picture 3"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54" y="508000"/>
            <a:ext cx="2841873" cy="3808696"/>
          </a:xfrm>
          <a:prstGeom prst="rect">
            <a:avLst/>
          </a:prstGeom>
        </p:spPr>
      </p:pic>
      <p:sp>
        <p:nvSpPr>
          <p:cNvPr id="5" name="Rectangle 4"/>
          <p:cNvSpPr/>
          <p:nvPr/>
        </p:nvSpPr>
        <p:spPr>
          <a:xfrm>
            <a:off x="254000" y="4487671"/>
            <a:ext cx="8720664" cy="1200329"/>
          </a:xfrm>
          <a:prstGeom prst="rect">
            <a:avLst/>
          </a:prstGeom>
        </p:spPr>
        <p:txBody>
          <a:bodyPr wrap="square">
            <a:spAutoFit/>
          </a:bodyPr>
          <a:lstStyle/>
          <a:p>
            <a:r>
              <a:rPr lang="en-US" dirty="0" smtClean="0"/>
              <a:t>“I am fascinated by personal narratives, the stories of our lives. I believe everyone not only has a unique story, but also has specific talents and abilities and wisdom cumulated from their personal experiences. Each day we interact in relationships, those influences continually change us and evolve us. </a:t>
            </a:r>
            <a:endParaRPr lang="en-US" dirty="0"/>
          </a:p>
        </p:txBody>
      </p:sp>
      <p:sp>
        <p:nvSpPr>
          <p:cNvPr id="6" name="Rectangle 5"/>
          <p:cNvSpPr/>
          <p:nvPr/>
        </p:nvSpPr>
        <p:spPr>
          <a:xfrm>
            <a:off x="254000" y="5688000"/>
            <a:ext cx="8607774" cy="1200329"/>
          </a:xfrm>
          <a:prstGeom prst="rect">
            <a:avLst/>
          </a:prstGeom>
        </p:spPr>
        <p:txBody>
          <a:bodyPr wrap="square">
            <a:spAutoFit/>
          </a:bodyPr>
          <a:lstStyle/>
          <a:p>
            <a:r>
              <a:rPr lang="en-US" dirty="0" smtClean="0"/>
              <a:t>I draw inspiration from art nouveau and midcentury periodical illustration.”</a:t>
            </a:r>
          </a:p>
          <a:p>
            <a:endParaRPr lang="en-US" dirty="0"/>
          </a:p>
          <a:p>
            <a:r>
              <a:rPr lang="en-US" dirty="0" smtClean="0"/>
              <a:t>Explore the idea of how domestic life was seen in the 1940’s and 50’s and think of how things have changed today. How could you explore this through any appropriate media?</a:t>
            </a:r>
            <a:endParaRPr lang="en-US" dirty="0"/>
          </a:p>
        </p:txBody>
      </p:sp>
      <p:sp>
        <p:nvSpPr>
          <p:cNvPr id="7" name="TextBox 6"/>
          <p:cNvSpPr txBox="1"/>
          <p:nvPr/>
        </p:nvSpPr>
        <p:spPr>
          <a:xfrm>
            <a:off x="366889" y="127000"/>
            <a:ext cx="2215444" cy="380999"/>
          </a:xfrm>
          <a:prstGeom prst="rect">
            <a:avLst/>
          </a:prstGeom>
          <a:noFill/>
        </p:spPr>
        <p:txBody>
          <a:bodyPr wrap="square" rtlCol="0">
            <a:spAutoFit/>
          </a:bodyPr>
          <a:lstStyle/>
          <a:p>
            <a:r>
              <a:rPr lang="en-US" dirty="0" smtClean="0"/>
              <a:t>Leslie Graff</a:t>
            </a:r>
            <a:endParaRPr lang="en-US" dirty="0"/>
          </a:p>
        </p:txBody>
      </p:sp>
    </p:spTree>
    <p:extLst>
      <p:ext uri="{BB962C8B-B14F-4D97-AF65-F5344CB8AC3E}">
        <p14:creationId xmlns:p14="http://schemas.microsoft.com/office/powerpoint/2010/main" val="2565599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private:var:folders:vd:46nrjdfx29s4w_crmz533xt40000gn:T:TemporaryItems:2253004_orig.jpg"/>
          <p:cNvPicPr/>
          <p:nvPr/>
        </p:nvPicPr>
        <p:blipFill>
          <a:blip r:embed="rId2">
            <a:extLst>
              <a:ext uri="{28A0092B-C50C-407E-A947-70E740481C1C}">
                <a14:useLocalDpi xmlns:a14="http://schemas.microsoft.com/office/drawing/2010/main" val="0"/>
              </a:ext>
            </a:extLst>
          </a:blip>
          <a:srcRect/>
          <a:stretch>
            <a:fillRect/>
          </a:stretch>
        </p:blipFill>
        <p:spPr bwMode="auto">
          <a:xfrm>
            <a:off x="235903" y="606283"/>
            <a:ext cx="2265997" cy="3127375"/>
          </a:xfrm>
          <a:prstGeom prst="rect">
            <a:avLst/>
          </a:prstGeom>
          <a:noFill/>
          <a:ln>
            <a:noFill/>
          </a:ln>
        </p:spPr>
      </p:pic>
      <p:pic>
        <p:nvPicPr>
          <p:cNvPr id="5" name="Picture 4" descr="DSC_0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941" y="606283"/>
            <a:ext cx="2847584" cy="3060700"/>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285" y="3863975"/>
            <a:ext cx="3289300" cy="2463800"/>
          </a:xfrm>
          <a:prstGeom prst="rect">
            <a:avLst/>
          </a:prstGeom>
        </p:spPr>
      </p:pic>
      <p:pic>
        <p:nvPicPr>
          <p:cNvPr id="7" name="Picture 6"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4850" y="606282"/>
            <a:ext cx="3035300" cy="2667000"/>
          </a:xfrm>
          <a:prstGeom prst="rect">
            <a:avLst/>
          </a:prstGeom>
        </p:spPr>
      </p:pic>
      <p:pic>
        <p:nvPicPr>
          <p:cNvPr id="8" name="Picture 7" descr="down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5850" y="3511550"/>
            <a:ext cx="2654300" cy="3060700"/>
          </a:xfrm>
          <a:prstGeom prst="rect">
            <a:avLst/>
          </a:prstGeom>
        </p:spPr>
      </p:pic>
      <p:sp>
        <p:nvSpPr>
          <p:cNvPr id="9" name="TextBox 8"/>
          <p:cNvSpPr txBox="1"/>
          <p:nvPr/>
        </p:nvSpPr>
        <p:spPr>
          <a:xfrm>
            <a:off x="235903" y="3991632"/>
            <a:ext cx="2265997" cy="2031325"/>
          </a:xfrm>
          <a:prstGeom prst="rect">
            <a:avLst/>
          </a:prstGeom>
          <a:noFill/>
        </p:spPr>
        <p:txBody>
          <a:bodyPr wrap="square" rtlCol="0">
            <a:spAutoFit/>
          </a:bodyPr>
          <a:lstStyle/>
          <a:p>
            <a:r>
              <a:rPr lang="en-US" dirty="0" smtClean="0"/>
              <a:t>Draw, photograph and paint yourself and family members doing every day things, drinking, eating, washing, brushing your teeth etc….</a:t>
            </a:r>
            <a:endParaRPr lang="en-US" dirty="0"/>
          </a:p>
        </p:txBody>
      </p:sp>
      <p:sp>
        <p:nvSpPr>
          <p:cNvPr id="10" name="TextBox 9"/>
          <p:cNvSpPr txBox="1"/>
          <p:nvPr/>
        </p:nvSpPr>
        <p:spPr>
          <a:xfrm>
            <a:off x="235903" y="80512"/>
            <a:ext cx="2233607" cy="369332"/>
          </a:xfrm>
          <a:prstGeom prst="rect">
            <a:avLst/>
          </a:prstGeom>
          <a:noFill/>
        </p:spPr>
        <p:txBody>
          <a:bodyPr wrap="square" rtlCol="0">
            <a:spAutoFit/>
          </a:bodyPr>
          <a:lstStyle/>
          <a:p>
            <a:r>
              <a:rPr lang="en-US" dirty="0" err="1" smtClean="0"/>
              <a:t>Linnea</a:t>
            </a:r>
            <a:r>
              <a:rPr lang="en-US" dirty="0" smtClean="0"/>
              <a:t> </a:t>
            </a:r>
            <a:r>
              <a:rPr lang="en-US" dirty="0" err="1" smtClean="0"/>
              <a:t>Strid</a:t>
            </a:r>
            <a:endParaRPr lang="en-US" dirty="0"/>
          </a:p>
        </p:txBody>
      </p:sp>
    </p:spTree>
    <p:extLst>
      <p:ext uri="{BB962C8B-B14F-4D97-AF65-F5344CB8AC3E}">
        <p14:creationId xmlns:p14="http://schemas.microsoft.com/office/powerpoint/2010/main" val="2748711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virähk_blo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12" y="307048"/>
            <a:ext cx="2982732" cy="2972790"/>
          </a:xfrm>
          <a:prstGeom prst="rect">
            <a:avLst/>
          </a:prstGeom>
        </p:spPr>
      </p:pic>
      <p:pic>
        <p:nvPicPr>
          <p:cNvPr id="3" name="Pictur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999" y="3393615"/>
            <a:ext cx="3009423" cy="2969475"/>
          </a:xfrm>
          <a:prstGeom prst="rect">
            <a:avLst/>
          </a:prstGeom>
        </p:spPr>
      </p:pic>
      <p:pic>
        <p:nvPicPr>
          <p:cNvPr id="4" name="Picture 3"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283791"/>
            <a:ext cx="3009422" cy="2996047"/>
          </a:xfrm>
          <a:prstGeom prst="rect">
            <a:avLst/>
          </a:prstGeom>
        </p:spPr>
      </p:pic>
      <p:pic>
        <p:nvPicPr>
          <p:cNvPr id="5" name="Picture 4"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12" y="3393616"/>
            <a:ext cx="2982732" cy="2969475"/>
          </a:xfrm>
          <a:prstGeom prst="rect">
            <a:avLst/>
          </a:prstGeom>
        </p:spPr>
      </p:pic>
      <p:sp>
        <p:nvSpPr>
          <p:cNvPr id="6" name="Rectangle 5"/>
          <p:cNvSpPr/>
          <p:nvPr/>
        </p:nvSpPr>
        <p:spPr>
          <a:xfrm>
            <a:off x="6782120" y="5993758"/>
            <a:ext cx="1172116" cy="369332"/>
          </a:xfrm>
          <a:prstGeom prst="rect">
            <a:avLst/>
          </a:prstGeom>
        </p:spPr>
        <p:txBody>
          <a:bodyPr wrap="none">
            <a:spAutoFit/>
          </a:bodyPr>
          <a:lstStyle/>
          <a:p>
            <a:r>
              <a:rPr lang="en-US" dirty="0" err="1"/>
              <a:t>Heikki</a:t>
            </a:r>
            <a:r>
              <a:rPr lang="en-US" dirty="0"/>
              <a:t> Leis</a:t>
            </a:r>
          </a:p>
        </p:txBody>
      </p:sp>
      <p:sp>
        <p:nvSpPr>
          <p:cNvPr id="7" name="TextBox 6"/>
          <p:cNvSpPr txBox="1"/>
          <p:nvPr/>
        </p:nvSpPr>
        <p:spPr>
          <a:xfrm>
            <a:off x="6782120" y="435038"/>
            <a:ext cx="2152556" cy="369332"/>
          </a:xfrm>
          <a:prstGeom prst="rect">
            <a:avLst/>
          </a:prstGeom>
          <a:noFill/>
        </p:spPr>
        <p:txBody>
          <a:bodyPr wrap="square" rtlCol="0">
            <a:spAutoFit/>
          </a:bodyPr>
          <a:lstStyle/>
          <a:p>
            <a:r>
              <a:rPr lang="en-US" dirty="0" smtClean="0"/>
              <a:t>Everyday Routines</a:t>
            </a:r>
            <a:endParaRPr lang="en-US" dirty="0"/>
          </a:p>
        </p:txBody>
      </p:sp>
      <p:pic>
        <p:nvPicPr>
          <p:cNvPr id="8" name="Picture 7" descr="down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0550" y="3393616"/>
            <a:ext cx="2435991" cy="2425164"/>
          </a:xfrm>
          <a:prstGeom prst="rect">
            <a:avLst/>
          </a:prstGeom>
        </p:spPr>
      </p:pic>
      <p:pic>
        <p:nvPicPr>
          <p:cNvPr id="9" name="Picture 8" descr="down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0550" y="872859"/>
            <a:ext cx="2435991" cy="2403655"/>
          </a:xfrm>
          <a:prstGeom prst="rect">
            <a:avLst/>
          </a:prstGeom>
        </p:spPr>
      </p:pic>
    </p:spTree>
    <p:extLst>
      <p:ext uri="{BB962C8B-B14F-4D97-AF65-F5344CB8AC3E}">
        <p14:creationId xmlns:p14="http://schemas.microsoft.com/office/powerpoint/2010/main" val="3223423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5_1975.1.1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09" y="209505"/>
            <a:ext cx="2698188" cy="2291455"/>
          </a:xfrm>
          <a:prstGeom prst="rect">
            <a:avLst/>
          </a:prstGeom>
        </p:spPr>
      </p:pic>
      <p:pic>
        <p:nvPicPr>
          <p:cNvPr id="3" name="Picture 2" descr="download.jpg"/>
          <p:cNvPicPr>
            <a:picLocks noChangeAspect="1"/>
          </p:cNvPicPr>
          <p:nvPr/>
        </p:nvPicPr>
        <p:blipFill rotWithShape="1">
          <a:blip r:embed="rId3">
            <a:extLst>
              <a:ext uri="{28A0092B-C50C-407E-A947-70E740481C1C}">
                <a14:useLocalDpi xmlns:a14="http://schemas.microsoft.com/office/drawing/2010/main" val="0"/>
              </a:ext>
            </a:extLst>
          </a:blip>
          <a:srcRect b="11419"/>
          <a:stretch/>
        </p:blipFill>
        <p:spPr>
          <a:xfrm>
            <a:off x="387209" y="2631901"/>
            <a:ext cx="2698188" cy="3813394"/>
          </a:xfrm>
          <a:prstGeom prst="rect">
            <a:avLst/>
          </a:prstGeom>
        </p:spPr>
      </p:pic>
      <p:pic>
        <p:nvPicPr>
          <p:cNvPr id="4" name="Picture 3" descr="2017_NYR_15004_0020A_000(pierre_bonnard_la_porte-fenetre_avec_chi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203" y="209505"/>
            <a:ext cx="1847522" cy="3200903"/>
          </a:xfrm>
          <a:prstGeom prst="rect">
            <a:avLst/>
          </a:prstGeom>
        </p:spPr>
      </p:pic>
      <p:pic>
        <p:nvPicPr>
          <p:cNvPr id="5" name="Picture 4" descr="1_ZlZKw20FHPBzuY8WzzYV7w@2x.jpg"/>
          <p:cNvPicPr>
            <a:picLocks noChangeAspect="1"/>
          </p:cNvPicPr>
          <p:nvPr/>
        </p:nvPicPr>
        <p:blipFill rotWithShape="1">
          <a:blip r:embed="rId5">
            <a:extLst>
              <a:ext uri="{28A0092B-C50C-407E-A947-70E740481C1C}">
                <a14:useLocalDpi xmlns:a14="http://schemas.microsoft.com/office/drawing/2010/main" val="0"/>
              </a:ext>
            </a:extLst>
          </a:blip>
          <a:srcRect l="10808" t="4582" r="9006" b="10262"/>
          <a:stretch/>
        </p:blipFill>
        <p:spPr>
          <a:xfrm>
            <a:off x="6058314" y="209505"/>
            <a:ext cx="2792737" cy="3954397"/>
          </a:xfrm>
          <a:prstGeom prst="rect">
            <a:avLst/>
          </a:prstGeom>
        </p:spPr>
      </p:pic>
      <p:pic>
        <p:nvPicPr>
          <p:cNvPr id="6" name="Picture 5" descr="B3-CU653_ICONS0_574V_2019010312400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8314" y="4353523"/>
            <a:ext cx="2792737" cy="1931363"/>
          </a:xfrm>
          <a:prstGeom prst="rect">
            <a:avLst/>
          </a:prstGeom>
        </p:spPr>
      </p:pic>
      <p:sp>
        <p:nvSpPr>
          <p:cNvPr id="7" name="TextBox 6"/>
          <p:cNvSpPr txBox="1"/>
          <p:nvPr/>
        </p:nvSpPr>
        <p:spPr>
          <a:xfrm>
            <a:off x="387209" y="6443945"/>
            <a:ext cx="2500811" cy="369332"/>
          </a:xfrm>
          <a:prstGeom prst="rect">
            <a:avLst/>
          </a:prstGeom>
          <a:noFill/>
        </p:spPr>
        <p:txBody>
          <a:bodyPr wrap="square" rtlCol="0">
            <a:spAutoFit/>
          </a:bodyPr>
          <a:lstStyle/>
          <a:p>
            <a:r>
              <a:rPr lang="en-US" dirty="0" smtClean="0"/>
              <a:t>Pierre Bonnard</a:t>
            </a:r>
            <a:endParaRPr lang="en-US" dirty="0"/>
          </a:p>
        </p:txBody>
      </p:sp>
      <p:sp>
        <p:nvSpPr>
          <p:cNvPr id="8" name="Rectangle 7"/>
          <p:cNvSpPr/>
          <p:nvPr/>
        </p:nvSpPr>
        <p:spPr>
          <a:xfrm>
            <a:off x="3206473" y="3494056"/>
            <a:ext cx="2851841" cy="3231653"/>
          </a:xfrm>
          <a:prstGeom prst="rect">
            <a:avLst/>
          </a:prstGeom>
        </p:spPr>
        <p:txBody>
          <a:bodyPr wrap="square">
            <a:spAutoFit/>
          </a:bodyPr>
          <a:lstStyle/>
          <a:p>
            <a:r>
              <a:rPr lang="en-US" sz="1200" dirty="0"/>
              <a:t>Pierre Bonnard (French</a:t>
            </a:r>
            <a:r>
              <a:rPr lang="en-US" sz="1200" dirty="0" smtClean="0"/>
              <a:t>: </a:t>
            </a:r>
            <a:r>
              <a:rPr lang="en-US" sz="1200" dirty="0"/>
              <a:t>3 October 1867 – 23 January 1947) was a French painter, illustrator, and printmaker, known especially for the stylized decorative qualities of his paintings and his bold use of </a:t>
            </a:r>
            <a:r>
              <a:rPr lang="en-US" sz="1200" dirty="0" err="1" smtClean="0"/>
              <a:t>colour</a:t>
            </a:r>
            <a:r>
              <a:rPr lang="en-US" sz="1200" dirty="0" smtClean="0"/>
              <a:t> </a:t>
            </a:r>
            <a:r>
              <a:rPr lang="en-US" sz="1200" dirty="0"/>
              <a:t>He was a founding member of the Post-Impressionist group of avant-garde painters Les </a:t>
            </a:r>
            <a:r>
              <a:rPr lang="en-US" sz="1200" dirty="0" err="1"/>
              <a:t>Nabis</a:t>
            </a:r>
            <a:r>
              <a:rPr lang="en-US" sz="1200" dirty="0" smtClean="0"/>
              <a:t>, </a:t>
            </a:r>
            <a:r>
              <a:rPr lang="en-US" sz="1200" dirty="0"/>
              <a:t>and his early work was strongly influenced by the work of Paul Gauguin, and the prints of Hokusai and other Japanese artists. He was a leading figure in the transition from impressionism to modernism. He painted landscapes, urban scenes, portraits and intimate domestic scenes, where the backgrounds, colors and painting style usually took precedence over the subject</a:t>
            </a:r>
            <a:r>
              <a:rPr lang="en-US" sz="1200" dirty="0" smtClean="0"/>
              <a:t>.</a:t>
            </a:r>
            <a:endParaRPr lang="en-US" sz="1200" dirty="0"/>
          </a:p>
        </p:txBody>
      </p:sp>
    </p:spTree>
    <p:extLst>
      <p:ext uri="{BB962C8B-B14F-4D97-AF65-F5344CB8AC3E}">
        <p14:creationId xmlns:p14="http://schemas.microsoft.com/office/powerpoint/2010/main" val="2403239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3975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87" y="248788"/>
            <a:ext cx="3324445" cy="2227378"/>
          </a:xfrm>
          <a:prstGeom prst="rect">
            <a:avLst/>
          </a:prstGeom>
        </p:spPr>
      </p:pic>
      <p:pic>
        <p:nvPicPr>
          <p:cNvPr id="3" name="Picture 2" descr="8dc303797968ef7aa9fe198b4924dd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88" y="2561576"/>
            <a:ext cx="3324444" cy="4060732"/>
          </a:xfrm>
          <a:prstGeom prst="rect">
            <a:avLst/>
          </a:prstGeom>
        </p:spPr>
      </p:pic>
      <p:pic>
        <p:nvPicPr>
          <p:cNvPr id="4" name="Picture 3" descr="T01269_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897" y="248788"/>
            <a:ext cx="3322962" cy="2332131"/>
          </a:xfrm>
          <a:prstGeom prst="rect">
            <a:avLst/>
          </a:prstGeom>
        </p:spPr>
      </p:pic>
      <p:pic>
        <p:nvPicPr>
          <p:cNvPr id="5" name="Picture 4" descr="Hockney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1055" y="248788"/>
            <a:ext cx="1695921" cy="1703685"/>
          </a:xfrm>
          <a:prstGeom prst="rect">
            <a:avLst/>
          </a:prstGeom>
        </p:spPr>
      </p:pic>
      <p:pic>
        <p:nvPicPr>
          <p:cNvPr id="6" name="Picture 5" descr="1277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6105" y="3521657"/>
            <a:ext cx="5167754" cy="3100652"/>
          </a:xfrm>
          <a:prstGeom prst="rect">
            <a:avLst/>
          </a:prstGeom>
        </p:spPr>
      </p:pic>
      <p:sp>
        <p:nvSpPr>
          <p:cNvPr id="7" name="TextBox 6"/>
          <p:cNvSpPr txBox="1"/>
          <p:nvPr/>
        </p:nvSpPr>
        <p:spPr>
          <a:xfrm>
            <a:off x="3691054" y="1952473"/>
            <a:ext cx="1695921" cy="369332"/>
          </a:xfrm>
          <a:prstGeom prst="rect">
            <a:avLst/>
          </a:prstGeom>
          <a:noFill/>
        </p:spPr>
        <p:txBody>
          <a:bodyPr wrap="square" rtlCol="0">
            <a:spAutoFit/>
          </a:bodyPr>
          <a:lstStyle/>
          <a:p>
            <a:r>
              <a:rPr lang="en-US" dirty="0" smtClean="0"/>
              <a:t>David </a:t>
            </a:r>
            <a:r>
              <a:rPr lang="en-US" dirty="0" err="1" smtClean="0"/>
              <a:t>Hockney</a:t>
            </a:r>
            <a:endParaRPr lang="en-US" dirty="0"/>
          </a:p>
        </p:txBody>
      </p:sp>
    </p:spTree>
    <p:extLst>
      <p:ext uri="{BB962C8B-B14F-4D97-AF65-F5344CB8AC3E}">
        <p14:creationId xmlns:p14="http://schemas.microsoft.com/office/powerpoint/2010/main" val="51829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rick-caulfield_or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673100"/>
            <a:ext cx="3835400" cy="2554871"/>
          </a:xfrm>
          <a:prstGeom prst="rect">
            <a:avLst/>
          </a:prstGeom>
        </p:spPr>
      </p:pic>
      <p:pic>
        <p:nvPicPr>
          <p:cNvPr id="3" name="Pictur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3886200"/>
            <a:ext cx="2602390" cy="2197100"/>
          </a:xfrm>
          <a:prstGeom prst="rect">
            <a:avLst/>
          </a:prstGeom>
        </p:spPr>
      </p:pic>
      <p:pic>
        <p:nvPicPr>
          <p:cNvPr id="5" name="Picture 4"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328" y="3594100"/>
            <a:ext cx="2112743" cy="2686050"/>
          </a:xfrm>
          <a:prstGeom prst="rect">
            <a:avLst/>
          </a:prstGeom>
        </p:spPr>
      </p:pic>
      <p:pic>
        <p:nvPicPr>
          <p:cNvPr id="6" name="Picture 5"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433" y="548271"/>
            <a:ext cx="3187700" cy="2552700"/>
          </a:xfrm>
          <a:prstGeom prst="rect">
            <a:avLst/>
          </a:prstGeom>
        </p:spPr>
      </p:pic>
      <p:pic>
        <p:nvPicPr>
          <p:cNvPr id="8" name="Picture 7" descr="2015_CKS_10363_0029_000(patrick_caulfield_ra_interior_with_room_divid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3646" y="3352800"/>
            <a:ext cx="2801853" cy="3263899"/>
          </a:xfrm>
          <a:prstGeom prst="rect">
            <a:avLst/>
          </a:prstGeom>
        </p:spPr>
      </p:pic>
      <p:sp>
        <p:nvSpPr>
          <p:cNvPr id="4" name="TextBox 3"/>
          <p:cNvSpPr txBox="1"/>
          <p:nvPr/>
        </p:nvSpPr>
        <p:spPr>
          <a:xfrm>
            <a:off x="181415" y="150296"/>
            <a:ext cx="3572475" cy="369332"/>
          </a:xfrm>
          <a:prstGeom prst="rect">
            <a:avLst/>
          </a:prstGeom>
          <a:noFill/>
        </p:spPr>
        <p:txBody>
          <a:bodyPr wrap="square" rtlCol="0">
            <a:spAutoFit/>
          </a:bodyPr>
          <a:lstStyle/>
          <a:p>
            <a:r>
              <a:rPr lang="en-US" dirty="0" smtClean="0"/>
              <a:t>Pop Art interiors</a:t>
            </a:r>
            <a:endParaRPr lang="en-US" dirty="0"/>
          </a:p>
        </p:txBody>
      </p:sp>
      <p:sp>
        <p:nvSpPr>
          <p:cNvPr id="7" name="TextBox 6"/>
          <p:cNvSpPr txBox="1"/>
          <p:nvPr/>
        </p:nvSpPr>
        <p:spPr>
          <a:xfrm>
            <a:off x="181415" y="6432033"/>
            <a:ext cx="4144628" cy="369332"/>
          </a:xfrm>
          <a:prstGeom prst="rect">
            <a:avLst/>
          </a:prstGeom>
          <a:noFill/>
        </p:spPr>
        <p:txBody>
          <a:bodyPr wrap="square" rtlCol="0">
            <a:spAutoFit/>
          </a:bodyPr>
          <a:lstStyle/>
          <a:p>
            <a:r>
              <a:rPr lang="en-US" dirty="0" smtClean="0"/>
              <a:t>Patrick Caulfield (</a:t>
            </a:r>
            <a:r>
              <a:rPr lang="en-US" dirty="0"/>
              <a:t>British, 1936–2005)</a:t>
            </a:r>
          </a:p>
        </p:txBody>
      </p:sp>
    </p:spTree>
    <p:extLst>
      <p:ext uri="{BB962C8B-B14F-4D97-AF65-F5344CB8AC3E}">
        <p14:creationId xmlns:p14="http://schemas.microsoft.com/office/powerpoint/2010/main" val="1574936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8146A3-A300-4B48-AF57-32A58FB56216}"/>
              </a:ext>
            </a:extLst>
          </p:cNvPr>
          <p:cNvSpPr>
            <a:spLocks noGrp="1"/>
          </p:cNvSpPr>
          <p:nvPr>
            <p:ph type="title"/>
          </p:nvPr>
        </p:nvSpPr>
        <p:spPr>
          <a:xfrm>
            <a:off x="4572000" y="727364"/>
            <a:ext cx="4130387" cy="647368"/>
          </a:xfrm>
        </p:spPr>
        <p:txBody>
          <a:bodyPr>
            <a:normAutofit fontScale="90000"/>
          </a:bodyPr>
          <a:lstStyle/>
          <a:p>
            <a:r>
              <a:rPr lang="en-GB" dirty="0"/>
              <a:t>Johannes Vermeer</a:t>
            </a:r>
            <a:br>
              <a:rPr lang="en-GB" dirty="0"/>
            </a:br>
            <a:r>
              <a:rPr lang="en-GB" dirty="0"/>
              <a:t>Genre paintings of everyday domestic life.</a:t>
            </a:r>
          </a:p>
        </p:txBody>
      </p:sp>
      <p:pic>
        <p:nvPicPr>
          <p:cNvPr id="1026" name="Picture 2" descr="Johannes Vermeer | The Geographer (1669) | Artsy">
            <a:extLst>
              <a:ext uri="{FF2B5EF4-FFF2-40B4-BE49-F238E27FC236}">
                <a16:creationId xmlns="" xmlns:a16="http://schemas.microsoft.com/office/drawing/2014/main" id="{4882EA57-2022-4AF1-BD64-EC57E53E6A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0694" y="2571683"/>
            <a:ext cx="2186529" cy="33318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ng-Lost Cupid Is Revealed Under the Surface of One of ...">
            <a:extLst>
              <a:ext uri="{FF2B5EF4-FFF2-40B4-BE49-F238E27FC236}">
                <a16:creationId xmlns="" xmlns:a16="http://schemas.microsoft.com/office/drawing/2014/main" id="{79A7ECCA-1536-44DC-8792-732D5B350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1" y="0"/>
            <a:ext cx="402312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Milkmaid (Vermeer) - Wikipedia">
            <a:extLst>
              <a:ext uri="{FF2B5EF4-FFF2-40B4-BE49-F238E27FC236}">
                <a16:creationId xmlns="" xmlns:a16="http://schemas.microsoft.com/office/drawing/2014/main" id="{2D1E94E7-0CA0-4789-B78E-BFDADF74E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105" y="2630619"/>
            <a:ext cx="2186529" cy="3272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821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xmlns="" id="{2046CCC4-BEAB-472D-A06F-6A1C2198E4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255"/>
          <a:stretch/>
        </p:blipFill>
        <p:spPr>
          <a:xfrm>
            <a:off x="105522" y="1463041"/>
            <a:ext cx="5563934" cy="4172951"/>
          </a:xfrm>
          <a:prstGeom prst="rect">
            <a:avLst/>
          </a:prstGeom>
        </p:spPr>
      </p:pic>
      <p:pic>
        <p:nvPicPr>
          <p:cNvPr id="7" name="Picture 6" descr="A picture containing table, old, sitting&#10;&#10;Description automatically generated">
            <a:extLst>
              <a:ext uri="{FF2B5EF4-FFF2-40B4-BE49-F238E27FC236}">
                <a16:creationId xmlns:a16="http://schemas.microsoft.com/office/drawing/2014/main" xmlns="" id="{7ED9EAF9-FAFD-4A19-AFA5-5F627B859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522" y="1695157"/>
            <a:ext cx="3250956" cy="3467686"/>
          </a:xfrm>
          <a:prstGeom prst="rect">
            <a:avLst/>
          </a:prstGeom>
        </p:spPr>
      </p:pic>
    </p:spTree>
    <p:extLst>
      <p:ext uri="{BB962C8B-B14F-4D97-AF65-F5344CB8AC3E}">
        <p14:creationId xmlns:p14="http://schemas.microsoft.com/office/powerpoint/2010/main" val="1051088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4614F9-394B-4F3D-A8D6-18E550051E1B}"/>
              </a:ext>
            </a:extLst>
          </p:cNvPr>
          <p:cNvSpPr>
            <a:spLocks noGrp="1"/>
          </p:cNvSpPr>
          <p:nvPr>
            <p:ph type="title"/>
          </p:nvPr>
        </p:nvSpPr>
        <p:spPr>
          <a:xfrm>
            <a:off x="820165" y="619211"/>
            <a:ext cx="2764700" cy="598512"/>
          </a:xfrm>
        </p:spPr>
        <p:txBody>
          <a:bodyPr>
            <a:normAutofit fontScale="90000"/>
          </a:bodyPr>
          <a:lstStyle/>
          <a:p>
            <a:r>
              <a:rPr lang="en-GB" dirty="0" err="1"/>
              <a:t>Njideka</a:t>
            </a:r>
            <a:r>
              <a:rPr lang="en-GB" dirty="0"/>
              <a:t> Akunyili Crosby</a:t>
            </a:r>
          </a:p>
        </p:txBody>
      </p:sp>
      <p:pic>
        <p:nvPicPr>
          <p:cNvPr id="2050" name="Picture 2" descr="Skin, Or Surface: Njideka Akunyili Crosby | Frieze">
            <a:extLst>
              <a:ext uri="{FF2B5EF4-FFF2-40B4-BE49-F238E27FC236}">
                <a16:creationId xmlns="" xmlns:a16="http://schemas.microsoft.com/office/drawing/2014/main" id="{617BE68A-B6CD-47EC-9249-8B02E6ED33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0165" y="1804324"/>
            <a:ext cx="419936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jideka Akunyili Crosby's scrapbook | 1843">
            <a:extLst>
              <a:ext uri="{FF2B5EF4-FFF2-40B4-BE49-F238E27FC236}">
                <a16:creationId xmlns="" xmlns:a16="http://schemas.microsoft.com/office/drawing/2014/main" id="{645E2E59-510C-4DC9-90A1-D4543A555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152" y="153412"/>
            <a:ext cx="3084326" cy="23127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jideka Akunyili Crosby: The painter in her MacArthur moment - Los ...">
            <a:extLst>
              <a:ext uri="{FF2B5EF4-FFF2-40B4-BE49-F238E27FC236}">
                <a16:creationId xmlns="" xmlns:a16="http://schemas.microsoft.com/office/drawing/2014/main" id="{9F6AE2FC-D664-4BA0-B3FE-AA6EE819F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151" y="2506663"/>
            <a:ext cx="3133141" cy="419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640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ffd2c760bb4bed7f521bdb2acced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9" y="181438"/>
            <a:ext cx="4400120" cy="3428999"/>
          </a:xfrm>
          <a:prstGeom prst="rect">
            <a:avLst/>
          </a:prstGeom>
        </p:spPr>
      </p:pic>
      <p:pic>
        <p:nvPicPr>
          <p:cNvPr id="6" name="Picture 5" descr="P20271_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604" y="181438"/>
            <a:ext cx="3641513" cy="5122129"/>
          </a:xfrm>
          <a:prstGeom prst="rect">
            <a:avLst/>
          </a:prstGeom>
        </p:spPr>
      </p:pic>
      <p:pic>
        <p:nvPicPr>
          <p:cNvPr id="7" name="Picture 6" descr="735b550db861855e7d98d5fc74d571a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44" y="3754366"/>
            <a:ext cx="4131579" cy="2950109"/>
          </a:xfrm>
          <a:prstGeom prst="rect">
            <a:avLst/>
          </a:prstGeom>
        </p:spPr>
      </p:pic>
      <p:sp>
        <p:nvSpPr>
          <p:cNvPr id="8" name="TextBox 7"/>
          <p:cNvSpPr txBox="1"/>
          <p:nvPr/>
        </p:nvSpPr>
        <p:spPr>
          <a:xfrm>
            <a:off x="4860604" y="5342209"/>
            <a:ext cx="3893440" cy="1200329"/>
          </a:xfrm>
          <a:prstGeom prst="rect">
            <a:avLst/>
          </a:prstGeom>
          <a:noFill/>
        </p:spPr>
        <p:txBody>
          <a:bodyPr wrap="square" rtlCol="0">
            <a:spAutoFit/>
          </a:bodyPr>
          <a:lstStyle/>
          <a:p>
            <a:r>
              <a:rPr lang="en-US" dirty="0" smtClean="0"/>
              <a:t>Richard Hamilton (1922-2011)</a:t>
            </a:r>
          </a:p>
          <a:p>
            <a:endParaRPr lang="en-US" dirty="0"/>
          </a:p>
          <a:p>
            <a:r>
              <a:rPr lang="en-US" dirty="0" smtClean="0"/>
              <a:t>Create your own domestic interiors through collage.</a:t>
            </a:r>
            <a:endParaRPr lang="en-US" dirty="0"/>
          </a:p>
        </p:txBody>
      </p:sp>
    </p:spTree>
    <p:extLst>
      <p:ext uri="{BB962C8B-B14F-4D97-AF65-F5344CB8AC3E}">
        <p14:creationId xmlns:p14="http://schemas.microsoft.com/office/powerpoint/2010/main" val="803346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839385-48CF-46F0-ADA0-C7EFE6B4390E}"/>
              </a:ext>
            </a:extLst>
          </p:cNvPr>
          <p:cNvSpPr>
            <a:spLocks noGrp="1"/>
          </p:cNvSpPr>
          <p:nvPr>
            <p:ph type="ctrTitle"/>
          </p:nvPr>
        </p:nvSpPr>
        <p:spPr>
          <a:xfrm>
            <a:off x="-42917" y="-31078"/>
            <a:ext cx="3836940" cy="1594407"/>
          </a:xfrm>
        </p:spPr>
        <p:txBody>
          <a:bodyPr>
            <a:normAutofit/>
          </a:bodyPr>
          <a:lstStyle/>
          <a:p>
            <a:r>
              <a:rPr lang="en-GB" dirty="0"/>
              <a:t>Mary </a:t>
            </a:r>
            <a:r>
              <a:rPr lang="en-GB" dirty="0" err="1"/>
              <a:t>Casatt</a:t>
            </a:r>
            <a:endParaRPr lang="en-GB" dirty="0"/>
          </a:p>
        </p:txBody>
      </p:sp>
      <p:sp>
        <p:nvSpPr>
          <p:cNvPr id="3" name="Subtitle 2">
            <a:extLst>
              <a:ext uri="{FF2B5EF4-FFF2-40B4-BE49-F238E27FC236}">
                <a16:creationId xmlns="" xmlns:a16="http://schemas.microsoft.com/office/drawing/2014/main" id="{8790C36C-A754-423E-8990-E0E7D580D917}"/>
              </a:ext>
            </a:extLst>
          </p:cNvPr>
          <p:cNvSpPr>
            <a:spLocks noGrp="1"/>
          </p:cNvSpPr>
          <p:nvPr>
            <p:ph type="subTitle" idx="1"/>
          </p:nvPr>
        </p:nvSpPr>
        <p:spPr>
          <a:xfrm>
            <a:off x="820018" y="4266964"/>
            <a:ext cx="1783227" cy="651623"/>
          </a:xfrm>
        </p:spPr>
        <p:txBody>
          <a:bodyPr/>
          <a:lstStyle/>
          <a:p>
            <a:endParaRPr lang="en-GB" dirty="0"/>
          </a:p>
        </p:txBody>
      </p:sp>
      <p:pic>
        <p:nvPicPr>
          <p:cNvPr id="1026" name="Picture 2" descr="Mary Cassatt Painted Domestic Life in a Way Male Impressionists ...">
            <a:extLst>
              <a:ext uri="{FF2B5EF4-FFF2-40B4-BE49-F238E27FC236}">
                <a16:creationId xmlns="" xmlns:a16="http://schemas.microsoft.com/office/drawing/2014/main" id="{74EFFAD2-2E0B-4C5B-8C19-E7F27FE93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925" y="129133"/>
            <a:ext cx="2118709" cy="18838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terpieces | The Bilbao Fine Arts Museum">
            <a:extLst>
              <a:ext uri="{FF2B5EF4-FFF2-40B4-BE49-F238E27FC236}">
                <a16:creationId xmlns="" xmlns:a16="http://schemas.microsoft.com/office/drawing/2014/main" id="{23DDCC32-A3AF-48ED-AD48-B7211B598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21" y="2365605"/>
            <a:ext cx="2545126" cy="4275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y Cassatt - The Complete Works - marycassatt.org">
            <a:extLst>
              <a:ext uri="{FF2B5EF4-FFF2-40B4-BE49-F238E27FC236}">
                <a16:creationId xmlns="" xmlns:a16="http://schemas.microsoft.com/office/drawing/2014/main" id="{EABD3E49-D4C9-4E29-9106-14F378589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9773" y="2187076"/>
            <a:ext cx="4141432" cy="4454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277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F_WALG_P339_76-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25" y="193279"/>
            <a:ext cx="3766575" cy="4593859"/>
          </a:xfrm>
          <a:prstGeom prst="rect">
            <a:avLst/>
          </a:prstGeom>
        </p:spPr>
      </p:pic>
      <p:pic>
        <p:nvPicPr>
          <p:cNvPr id="3" name="Picture 2" descr="N04817_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485" y="221193"/>
            <a:ext cx="4694727" cy="3893934"/>
          </a:xfrm>
          <a:prstGeom prst="rect">
            <a:avLst/>
          </a:prstGeom>
        </p:spPr>
      </p:pic>
      <p:pic>
        <p:nvPicPr>
          <p:cNvPr id="4" name="Picture 3" descr="N04270_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485" y="4298651"/>
            <a:ext cx="4694727" cy="2316800"/>
          </a:xfrm>
          <a:prstGeom prst="rect">
            <a:avLst/>
          </a:prstGeom>
        </p:spPr>
      </p:pic>
      <p:sp>
        <p:nvSpPr>
          <p:cNvPr id="5" name="TextBox 4"/>
          <p:cNvSpPr txBox="1"/>
          <p:nvPr/>
        </p:nvSpPr>
        <p:spPr>
          <a:xfrm>
            <a:off x="204824" y="4910617"/>
            <a:ext cx="3766575" cy="1754327"/>
          </a:xfrm>
          <a:prstGeom prst="rect">
            <a:avLst/>
          </a:prstGeom>
          <a:noFill/>
        </p:spPr>
        <p:txBody>
          <a:bodyPr wrap="square" rtlCol="0">
            <a:spAutoFit/>
          </a:bodyPr>
          <a:lstStyle/>
          <a:p>
            <a:r>
              <a:rPr lang="en-US" dirty="0" err="1" smtClean="0"/>
              <a:t>Dod</a:t>
            </a:r>
            <a:r>
              <a:rPr lang="en-US" dirty="0" smtClean="0"/>
              <a:t> Proctor</a:t>
            </a:r>
          </a:p>
          <a:p>
            <a:endParaRPr lang="en-US" dirty="0"/>
          </a:p>
          <a:p>
            <a:r>
              <a:rPr lang="en-US" dirty="0" smtClean="0"/>
              <a:t>Think about exploring people reading, sleeping, thinking, being bored. Think about the impact of light on an image.</a:t>
            </a:r>
          </a:p>
          <a:p>
            <a:endParaRPr lang="en-US" dirty="0"/>
          </a:p>
        </p:txBody>
      </p:sp>
    </p:spTree>
    <p:extLst>
      <p:ext uri="{BB962C8B-B14F-4D97-AF65-F5344CB8AC3E}">
        <p14:creationId xmlns:p14="http://schemas.microsoft.com/office/powerpoint/2010/main" val="166228737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28" y="279135"/>
            <a:ext cx="3149600" cy="2590800"/>
          </a:xfrm>
          <a:prstGeom prst="rect">
            <a:avLst/>
          </a:prstGeom>
        </p:spPr>
      </p:pic>
      <p:pic>
        <p:nvPicPr>
          <p:cNvPr id="3" name="Pictur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571" y="279135"/>
            <a:ext cx="3136900" cy="2590800"/>
          </a:xfrm>
          <a:prstGeom prst="rect">
            <a:avLst/>
          </a:prstGeom>
        </p:spPr>
      </p:pic>
      <p:pic>
        <p:nvPicPr>
          <p:cNvPr id="4" name="Picture 3"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4571" y="4103285"/>
            <a:ext cx="3136900" cy="2590800"/>
          </a:xfrm>
          <a:prstGeom prst="rect">
            <a:avLst/>
          </a:prstGeom>
        </p:spPr>
      </p:pic>
      <p:pic>
        <p:nvPicPr>
          <p:cNvPr id="5" name="Picture 4"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028" y="4103285"/>
            <a:ext cx="3136900" cy="2590800"/>
          </a:xfrm>
          <a:prstGeom prst="rect">
            <a:avLst/>
          </a:prstGeom>
        </p:spPr>
      </p:pic>
      <p:sp>
        <p:nvSpPr>
          <p:cNvPr id="6" name="Rectangle 5"/>
          <p:cNvSpPr/>
          <p:nvPr/>
        </p:nvSpPr>
        <p:spPr>
          <a:xfrm>
            <a:off x="6926841" y="669923"/>
            <a:ext cx="1878751" cy="5478422"/>
          </a:xfrm>
          <a:prstGeom prst="rect">
            <a:avLst/>
          </a:prstGeom>
        </p:spPr>
        <p:txBody>
          <a:bodyPr wrap="square">
            <a:spAutoFit/>
          </a:bodyPr>
          <a:lstStyle/>
          <a:p>
            <a:r>
              <a:rPr lang="en-US" sz="1400" dirty="0" smtClean="0"/>
              <a:t>“The </a:t>
            </a:r>
            <a:r>
              <a:rPr lang="en-US" sz="1400" dirty="0"/>
              <a:t>series Broken houses is based on photographs of abandoned structures neglected by man and destroyed by the weather. I found these photos on the Flickr website while pursuing an amateur photographer from North Dakota who obsessively documented the decaying process of these houses. I used these printed photographs to create small-scale models. I photographed the models in a studio setting against gray background, isolating them from their environment</a:t>
            </a:r>
            <a:r>
              <a:rPr lang="en-US" sz="1400" dirty="0" smtClean="0"/>
              <a:t>.”</a:t>
            </a:r>
            <a:endParaRPr lang="en-US" sz="1400" dirty="0"/>
          </a:p>
        </p:txBody>
      </p:sp>
      <p:sp>
        <p:nvSpPr>
          <p:cNvPr id="7" name="TextBox 6"/>
          <p:cNvSpPr txBox="1"/>
          <p:nvPr/>
        </p:nvSpPr>
        <p:spPr>
          <a:xfrm>
            <a:off x="193328" y="3182140"/>
            <a:ext cx="2972411" cy="369332"/>
          </a:xfrm>
          <a:prstGeom prst="rect">
            <a:avLst/>
          </a:prstGeom>
          <a:noFill/>
        </p:spPr>
        <p:txBody>
          <a:bodyPr wrap="square" rtlCol="0">
            <a:spAutoFit/>
          </a:bodyPr>
          <a:lstStyle/>
          <a:p>
            <a:r>
              <a:rPr lang="en-US" dirty="0" err="1" smtClean="0"/>
              <a:t>Ofra</a:t>
            </a:r>
            <a:r>
              <a:rPr lang="en-US" dirty="0" smtClean="0"/>
              <a:t> </a:t>
            </a:r>
            <a:r>
              <a:rPr lang="en-US" dirty="0" err="1" smtClean="0"/>
              <a:t>Lapid</a:t>
            </a:r>
            <a:endParaRPr lang="en-US" dirty="0"/>
          </a:p>
        </p:txBody>
      </p:sp>
    </p:spTree>
    <p:extLst>
      <p:ext uri="{BB962C8B-B14F-4D97-AF65-F5344CB8AC3E}">
        <p14:creationId xmlns:p14="http://schemas.microsoft.com/office/powerpoint/2010/main" val="193798358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353" y="273037"/>
            <a:ext cx="2476500" cy="3276600"/>
          </a:xfrm>
          <a:prstGeom prst="rect">
            <a:avLst/>
          </a:prstGeom>
        </p:spPr>
      </p:pic>
      <p:pic>
        <p:nvPicPr>
          <p:cNvPr id="3" name="Picture 2" descr="download.jpg"/>
          <p:cNvPicPr>
            <a:picLocks noChangeAspect="1"/>
          </p:cNvPicPr>
          <p:nvPr/>
        </p:nvPicPr>
        <p:blipFill rotWithShape="1">
          <a:blip r:embed="rId3">
            <a:extLst>
              <a:ext uri="{28A0092B-C50C-407E-A947-70E740481C1C}">
                <a14:useLocalDpi xmlns:a14="http://schemas.microsoft.com/office/drawing/2010/main" val="0"/>
              </a:ext>
            </a:extLst>
          </a:blip>
          <a:srcRect l="14538" r="17360"/>
          <a:stretch/>
        </p:blipFill>
        <p:spPr>
          <a:xfrm>
            <a:off x="3167779" y="3712497"/>
            <a:ext cx="3432925" cy="2822840"/>
          </a:xfrm>
          <a:prstGeom prst="rect">
            <a:avLst/>
          </a:prstGeom>
        </p:spPr>
      </p:pic>
      <p:pic>
        <p:nvPicPr>
          <p:cNvPr id="4" name="Picture 3"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538" y="279200"/>
            <a:ext cx="2867398" cy="1611113"/>
          </a:xfrm>
          <a:prstGeom prst="rect">
            <a:avLst/>
          </a:prstGeom>
        </p:spPr>
      </p:pic>
      <p:pic>
        <p:nvPicPr>
          <p:cNvPr id="5" name="Picture 4"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82" y="279200"/>
            <a:ext cx="3213100" cy="2540000"/>
          </a:xfrm>
          <a:prstGeom prst="rect">
            <a:avLst/>
          </a:prstGeom>
        </p:spPr>
      </p:pic>
      <p:pic>
        <p:nvPicPr>
          <p:cNvPr id="6" name="Picture 5" descr="rachel-whiteread-untitled-on-off-800x8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257" y="3154226"/>
            <a:ext cx="2633040" cy="3381111"/>
          </a:xfrm>
          <a:prstGeom prst="rect">
            <a:avLst/>
          </a:prstGeom>
        </p:spPr>
      </p:pic>
      <p:pic>
        <p:nvPicPr>
          <p:cNvPr id="7" name="Picture 6" descr="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4228" y="3712497"/>
            <a:ext cx="2200481" cy="2822840"/>
          </a:xfrm>
          <a:prstGeom prst="rect">
            <a:avLst/>
          </a:prstGeom>
        </p:spPr>
      </p:pic>
      <p:sp>
        <p:nvSpPr>
          <p:cNvPr id="8" name="TextBox 7"/>
          <p:cNvSpPr txBox="1"/>
          <p:nvPr/>
        </p:nvSpPr>
        <p:spPr>
          <a:xfrm>
            <a:off x="6108538" y="2205167"/>
            <a:ext cx="2176978" cy="369332"/>
          </a:xfrm>
          <a:prstGeom prst="rect">
            <a:avLst/>
          </a:prstGeom>
          <a:noFill/>
        </p:spPr>
        <p:txBody>
          <a:bodyPr wrap="square" rtlCol="0">
            <a:spAutoFit/>
          </a:bodyPr>
          <a:lstStyle/>
          <a:p>
            <a:r>
              <a:rPr lang="en-US" dirty="0" smtClean="0"/>
              <a:t>Rachel </a:t>
            </a:r>
            <a:r>
              <a:rPr lang="en-US" dirty="0" err="1" smtClean="0"/>
              <a:t>Whiteread</a:t>
            </a:r>
            <a:endParaRPr lang="en-US" dirty="0"/>
          </a:p>
        </p:txBody>
      </p:sp>
    </p:spTree>
    <p:extLst>
      <p:ext uri="{BB962C8B-B14F-4D97-AF65-F5344CB8AC3E}">
        <p14:creationId xmlns:p14="http://schemas.microsoft.com/office/powerpoint/2010/main" val="339070698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103" y="972718"/>
            <a:ext cx="9002897" cy="4247317"/>
          </a:xfrm>
          <a:prstGeom prst="rect">
            <a:avLst/>
          </a:prstGeom>
        </p:spPr>
        <p:txBody>
          <a:bodyPr wrap="square">
            <a:spAutoFit/>
          </a:bodyPr>
          <a:lstStyle/>
          <a:p>
            <a:pPr fontAlgn="base"/>
            <a:r>
              <a:rPr lang="en-GB" dirty="0"/>
              <a:t> </a:t>
            </a:r>
          </a:p>
          <a:p>
            <a:pPr fontAlgn="base"/>
            <a:r>
              <a:rPr lang="en-GB" b="1" dirty="0" smtClean="0"/>
              <a:t>Weeks </a:t>
            </a:r>
            <a:r>
              <a:rPr lang="en-GB" b="1" dirty="0"/>
              <a:t>7</a:t>
            </a:r>
            <a:r>
              <a:rPr lang="en-GB" b="1" dirty="0" smtClean="0"/>
              <a:t> &amp; 8</a:t>
            </a:r>
          </a:p>
          <a:p>
            <a:pPr fontAlgn="base"/>
            <a:r>
              <a:rPr lang="en-GB" b="1" dirty="0" smtClean="0"/>
              <a:t>Assemblage and collections challenge</a:t>
            </a:r>
            <a:r>
              <a:rPr lang="en-GB" dirty="0"/>
              <a:t> </a:t>
            </a:r>
            <a:endParaRPr lang="en-GB" dirty="0" smtClean="0"/>
          </a:p>
          <a:p>
            <a:pPr fontAlgn="base"/>
            <a:endParaRPr lang="en-GB" dirty="0"/>
          </a:p>
          <a:p>
            <a:pPr fontAlgn="base"/>
            <a:r>
              <a:rPr lang="en-GB" dirty="0" smtClean="0"/>
              <a:t>Over four double pages explore the theme of assemblage and collections, use the artists listed to help you with a starting point. You will need to research their work in order to decide how you will explore the theme. Include research into one Artist (your inspiration) over the 4 double pages.</a:t>
            </a:r>
          </a:p>
          <a:p>
            <a:pPr fontAlgn="base"/>
            <a:endParaRPr lang="en-GB" dirty="0"/>
          </a:p>
          <a:p>
            <a:pPr fontAlgn="base"/>
            <a:r>
              <a:rPr lang="en-GB" dirty="0" smtClean="0"/>
              <a:t>You are also welcome to find your own artists as inspiration.</a:t>
            </a:r>
          </a:p>
          <a:p>
            <a:pPr fontAlgn="base"/>
            <a:endParaRPr lang="en-GB" dirty="0"/>
          </a:p>
          <a:p>
            <a:pPr fontAlgn="base"/>
            <a:r>
              <a:rPr lang="en-GB" dirty="0" smtClean="0"/>
              <a:t>You can respond to this starting point using any medium or materials you would like but you must include drawing or painting somewhere over the four doubles.</a:t>
            </a:r>
          </a:p>
          <a:p>
            <a:pPr fontAlgn="base"/>
            <a:endParaRPr lang="en-GB" dirty="0"/>
          </a:p>
          <a:p>
            <a:pPr fontAlgn="base"/>
            <a:r>
              <a:rPr lang="en-GB" dirty="0" smtClean="0"/>
              <a:t>  </a:t>
            </a:r>
            <a:endParaRPr lang="en-GB" dirty="0"/>
          </a:p>
        </p:txBody>
      </p:sp>
    </p:spTree>
    <p:extLst>
      <p:ext uri="{BB962C8B-B14F-4D97-AF65-F5344CB8AC3E}">
        <p14:creationId xmlns:p14="http://schemas.microsoft.com/office/powerpoint/2010/main" val="211606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F23A76-1440-4A26-A0FF-5A7A448F1A33}"/>
              </a:ext>
            </a:extLst>
          </p:cNvPr>
          <p:cNvSpPr>
            <a:spLocks noGrp="1"/>
          </p:cNvSpPr>
          <p:nvPr>
            <p:ph type="ctrTitle"/>
          </p:nvPr>
        </p:nvSpPr>
        <p:spPr>
          <a:xfrm>
            <a:off x="2941982" y="901149"/>
            <a:ext cx="3916018" cy="828091"/>
          </a:xfrm>
        </p:spPr>
        <p:txBody>
          <a:bodyPr>
            <a:normAutofit fontScale="90000"/>
          </a:bodyPr>
          <a:lstStyle/>
          <a:p>
            <a:pPr algn="l"/>
            <a:r>
              <a:rPr lang="en-GB" sz="2800" dirty="0"/>
              <a:t>Fernandez Arman 1928- 2005 French-American</a:t>
            </a:r>
          </a:p>
        </p:txBody>
      </p:sp>
      <p:sp>
        <p:nvSpPr>
          <p:cNvPr id="3" name="Subtitle 2">
            <a:extLst>
              <a:ext uri="{FF2B5EF4-FFF2-40B4-BE49-F238E27FC236}">
                <a16:creationId xmlns="" xmlns:a16="http://schemas.microsoft.com/office/drawing/2014/main" id="{7DA35BE6-9B37-4D17-9D86-C3BD3F6B6850}"/>
              </a:ext>
            </a:extLst>
          </p:cNvPr>
          <p:cNvSpPr>
            <a:spLocks noGrp="1"/>
          </p:cNvSpPr>
          <p:nvPr>
            <p:ph type="subTitle" idx="1"/>
          </p:nvPr>
        </p:nvSpPr>
        <p:spPr>
          <a:xfrm>
            <a:off x="-1331843" y="4836354"/>
            <a:ext cx="6858000" cy="1655762"/>
          </a:xfrm>
        </p:spPr>
        <p:txBody>
          <a:bodyPr/>
          <a:lstStyle/>
          <a:p>
            <a:endParaRPr lang="en-GB" dirty="0"/>
          </a:p>
        </p:txBody>
      </p:sp>
      <p:pic>
        <p:nvPicPr>
          <p:cNvPr id="5" name="Picture 4" descr="A picture containing large, fabric, flock&#10;&#10;Description automatically generated">
            <a:extLst>
              <a:ext uri="{FF2B5EF4-FFF2-40B4-BE49-F238E27FC236}">
                <a16:creationId xmlns="" xmlns:a16="http://schemas.microsoft.com/office/drawing/2014/main" id="{400D0510-C1EA-4F19-A8CA-4CC84BE50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201" y="1099039"/>
            <a:ext cx="2171822" cy="2532184"/>
          </a:xfrm>
          <a:prstGeom prst="rect">
            <a:avLst/>
          </a:prstGeom>
        </p:spPr>
      </p:pic>
      <p:pic>
        <p:nvPicPr>
          <p:cNvPr id="7" name="Picture 6" descr="A picture containing wooden, large, clock, kitchen&#10;&#10;Description automatically generated">
            <a:extLst>
              <a:ext uri="{FF2B5EF4-FFF2-40B4-BE49-F238E27FC236}">
                <a16:creationId xmlns="" xmlns:a16="http://schemas.microsoft.com/office/drawing/2014/main" id="{EEADD14E-5CEC-4203-AC81-0181C8317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2" y="3805311"/>
            <a:ext cx="1489945" cy="2827890"/>
          </a:xfrm>
          <a:prstGeom prst="rect">
            <a:avLst/>
          </a:prstGeom>
        </p:spPr>
      </p:pic>
      <p:pic>
        <p:nvPicPr>
          <p:cNvPr id="1026" name="Picture 2" descr="Image result for Arman">
            <a:extLst>
              <a:ext uri="{FF2B5EF4-FFF2-40B4-BE49-F238E27FC236}">
                <a16:creationId xmlns="" xmlns:a16="http://schemas.microsoft.com/office/drawing/2014/main" id="{6EC98627-C95A-4572-A270-E4ADCC1AD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799002" y="4663908"/>
            <a:ext cx="2638425" cy="13001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ree&#10;&#10;Description automatically generated">
            <a:extLst>
              <a:ext uri="{FF2B5EF4-FFF2-40B4-BE49-F238E27FC236}">
                <a16:creationId xmlns="" xmlns:a16="http://schemas.microsoft.com/office/drawing/2014/main" id="{29A747E7-C25C-4937-956D-495C336C8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4988" y="4127108"/>
            <a:ext cx="1214438" cy="2438400"/>
          </a:xfrm>
          <a:prstGeom prst="rect">
            <a:avLst/>
          </a:prstGeom>
        </p:spPr>
      </p:pic>
      <p:pic>
        <p:nvPicPr>
          <p:cNvPr id="11" name="Picture 10" descr="A picture containing covered, engine&#10;&#10;Description automatically generated">
            <a:extLst>
              <a:ext uri="{FF2B5EF4-FFF2-40B4-BE49-F238E27FC236}">
                <a16:creationId xmlns="" xmlns:a16="http://schemas.microsoft.com/office/drawing/2014/main" id="{83AB6807-96D8-4565-B2E6-0B6F9CBE64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273" y="222418"/>
            <a:ext cx="2020275" cy="3772359"/>
          </a:xfrm>
          <a:prstGeom prst="rect">
            <a:avLst/>
          </a:prstGeom>
        </p:spPr>
      </p:pic>
      <p:pic>
        <p:nvPicPr>
          <p:cNvPr id="13" name="Picture 12" descr="A picture containing doughnut, donut, different, elephant&#10;&#10;Description automatically generated">
            <a:extLst>
              <a:ext uri="{FF2B5EF4-FFF2-40B4-BE49-F238E27FC236}">
                <a16:creationId xmlns="" xmlns:a16="http://schemas.microsoft.com/office/drawing/2014/main" id="{C8D427D7-D778-4E64-A7C2-0A73CBD82C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5988" y="1870325"/>
            <a:ext cx="2690143" cy="4762876"/>
          </a:xfrm>
          <a:prstGeom prst="rect">
            <a:avLst/>
          </a:prstGeom>
        </p:spPr>
      </p:pic>
      <p:sp>
        <p:nvSpPr>
          <p:cNvPr id="14" name="TextBox 13">
            <a:extLst>
              <a:ext uri="{FF2B5EF4-FFF2-40B4-BE49-F238E27FC236}">
                <a16:creationId xmlns="" xmlns:a16="http://schemas.microsoft.com/office/drawing/2014/main" id="{7105BD29-9972-4A75-9DFB-3CFEA4299F25}"/>
              </a:ext>
            </a:extLst>
          </p:cNvPr>
          <p:cNvSpPr txBox="1"/>
          <p:nvPr/>
        </p:nvSpPr>
        <p:spPr>
          <a:xfrm>
            <a:off x="607212" y="222418"/>
            <a:ext cx="4918945" cy="646331"/>
          </a:xfrm>
          <a:prstGeom prst="rect">
            <a:avLst/>
          </a:prstGeom>
          <a:noFill/>
        </p:spPr>
        <p:txBody>
          <a:bodyPr wrap="square" rtlCol="0">
            <a:spAutoFit/>
          </a:bodyPr>
          <a:lstStyle/>
          <a:p>
            <a:r>
              <a:rPr lang="en-GB" sz="3600" b="1" u="sng" dirty="0"/>
              <a:t>Collections</a:t>
            </a:r>
            <a:r>
              <a:rPr lang="en-GB" dirty="0"/>
              <a:t> </a:t>
            </a:r>
          </a:p>
        </p:txBody>
      </p:sp>
    </p:spTree>
    <p:extLst>
      <p:ext uri="{BB962C8B-B14F-4D97-AF65-F5344CB8AC3E}">
        <p14:creationId xmlns:p14="http://schemas.microsoft.com/office/powerpoint/2010/main" val="267772260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CF475B-A207-45F4-8648-12BAC47CDB71}"/>
              </a:ext>
            </a:extLst>
          </p:cNvPr>
          <p:cNvSpPr>
            <a:spLocks noGrp="1"/>
          </p:cNvSpPr>
          <p:nvPr>
            <p:ph type="ctrTitle"/>
          </p:nvPr>
        </p:nvSpPr>
        <p:spPr>
          <a:xfrm>
            <a:off x="137160" y="126694"/>
            <a:ext cx="2887980" cy="2518033"/>
          </a:xfrm>
        </p:spPr>
        <p:txBody>
          <a:bodyPr>
            <a:normAutofit/>
          </a:bodyPr>
          <a:lstStyle/>
          <a:p>
            <a:pPr algn="l"/>
            <a:r>
              <a:rPr lang="en-GB" sz="4800" dirty="0"/>
              <a:t>Lisa Milroy Canadian. </a:t>
            </a:r>
            <a:br>
              <a:rPr lang="en-GB" sz="4800" dirty="0"/>
            </a:br>
            <a:r>
              <a:rPr lang="en-GB" sz="4800" dirty="0"/>
              <a:t>Born 1959</a:t>
            </a:r>
          </a:p>
        </p:txBody>
      </p:sp>
      <p:sp>
        <p:nvSpPr>
          <p:cNvPr id="3" name="Subtitle 2">
            <a:extLst>
              <a:ext uri="{FF2B5EF4-FFF2-40B4-BE49-F238E27FC236}">
                <a16:creationId xmlns="" xmlns:a16="http://schemas.microsoft.com/office/drawing/2014/main" id="{38FB7AF7-BE00-49AB-AD13-BF19F0383FFF}"/>
              </a:ext>
            </a:extLst>
          </p:cNvPr>
          <p:cNvSpPr>
            <a:spLocks noGrp="1"/>
          </p:cNvSpPr>
          <p:nvPr>
            <p:ph type="subTitle" idx="1"/>
          </p:nvPr>
        </p:nvSpPr>
        <p:spPr>
          <a:xfrm>
            <a:off x="624840" y="3602038"/>
            <a:ext cx="2400300" cy="1655762"/>
          </a:xfrm>
        </p:spPr>
        <p:txBody>
          <a:bodyPr>
            <a:normAutofit/>
          </a:bodyPr>
          <a:lstStyle/>
          <a:p>
            <a:pPr algn="l"/>
            <a:endParaRPr lang="en-GB" sz="1800" dirty="0"/>
          </a:p>
        </p:txBody>
      </p:sp>
      <p:pic>
        <p:nvPicPr>
          <p:cNvPr id="13" name="Picture 12" descr="A close up of items on a table&#10;&#10;Description automatically generated">
            <a:extLst>
              <a:ext uri="{FF2B5EF4-FFF2-40B4-BE49-F238E27FC236}">
                <a16:creationId xmlns="" xmlns:a16="http://schemas.microsoft.com/office/drawing/2014/main" id="{903ECE94-92C9-49AE-B8F0-CB217705118C}"/>
              </a:ext>
            </a:extLst>
          </p:cNvPr>
          <p:cNvPicPr>
            <a:picLocks noChangeAspect="1"/>
          </p:cNvPicPr>
          <p:nvPr/>
        </p:nvPicPr>
        <p:blipFill rotWithShape="1">
          <a:blip r:embed="rId2">
            <a:extLst>
              <a:ext uri="{28A0092B-C50C-407E-A947-70E740481C1C}">
                <a14:useLocalDpi xmlns:a14="http://schemas.microsoft.com/office/drawing/2010/main" val="0"/>
              </a:ext>
            </a:extLst>
          </a:blip>
          <a:srcRect l="2633" r="1135" b="-5"/>
          <a:stretch/>
        </p:blipFill>
        <p:spPr>
          <a:xfrm>
            <a:off x="3493007" y="-1"/>
            <a:ext cx="2121911" cy="2183054"/>
          </a:xfrm>
          <a:prstGeom prst="rect">
            <a:avLst/>
          </a:prstGeom>
        </p:spPr>
      </p:pic>
      <p:pic>
        <p:nvPicPr>
          <p:cNvPr id="11" name="Picture 10" descr="A picture containing various, different, many, table&#10;&#10;Description automatically generated">
            <a:extLst>
              <a:ext uri="{FF2B5EF4-FFF2-40B4-BE49-F238E27FC236}">
                <a16:creationId xmlns="" xmlns:a16="http://schemas.microsoft.com/office/drawing/2014/main" id="{9E20FBCD-370D-4305-89C5-A8CB0D35F38F}"/>
              </a:ext>
            </a:extLst>
          </p:cNvPr>
          <p:cNvPicPr>
            <a:picLocks noChangeAspect="1"/>
          </p:cNvPicPr>
          <p:nvPr/>
        </p:nvPicPr>
        <p:blipFill rotWithShape="1">
          <a:blip r:embed="rId3">
            <a:extLst>
              <a:ext uri="{28A0092B-C50C-407E-A947-70E740481C1C}">
                <a14:useLocalDpi xmlns:a14="http://schemas.microsoft.com/office/drawing/2010/main" val="0"/>
              </a:ext>
            </a:extLst>
          </a:blip>
          <a:srcRect l="9273" r="2488"/>
          <a:stretch/>
        </p:blipFill>
        <p:spPr>
          <a:xfrm>
            <a:off x="3493007" y="2274492"/>
            <a:ext cx="2119122" cy="2241463"/>
          </a:xfrm>
          <a:prstGeom prst="rect">
            <a:avLst/>
          </a:prstGeom>
        </p:spPr>
      </p:pic>
      <p:pic>
        <p:nvPicPr>
          <p:cNvPr id="5" name="Picture 4" descr="A close up of a device&#10;&#10;Description automatically generated">
            <a:extLst>
              <a:ext uri="{FF2B5EF4-FFF2-40B4-BE49-F238E27FC236}">
                <a16:creationId xmlns="" xmlns:a16="http://schemas.microsoft.com/office/drawing/2014/main" id="{649B0FD6-AC30-46FD-AFA4-57216F4B61E0}"/>
              </a:ext>
            </a:extLst>
          </p:cNvPr>
          <p:cNvPicPr>
            <a:picLocks noChangeAspect="1"/>
          </p:cNvPicPr>
          <p:nvPr/>
        </p:nvPicPr>
        <p:blipFill rotWithShape="1">
          <a:blip r:embed="rId4">
            <a:extLst>
              <a:ext uri="{28A0092B-C50C-407E-A947-70E740481C1C}">
                <a14:useLocalDpi xmlns:a14="http://schemas.microsoft.com/office/drawing/2010/main" val="0"/>
              </a:ext>
            </a:extLst>
          </a:blip>
          <a:srcRect t="873" b="8433"/>
          <a:stretch/>
        </p:blipFill>
        <p:spPr>
          <a:xfrm>
            <a:off x="5677924" y="10"/>
            <a:ext cx="3460502" cy="3383270"/>
          </a:xfrm>
          <a:prstGeom prst="rect">
            <a:avLst/>
          </a:prstGeom>
        </p:spPr>
      </p:pic>
      <p:pic>
        <p:nvPicPr>
          <p:cNvPr id="7" name="Picture 6" descr="A picture containing clothing, spring, fruit, table&#10;&#10;Description automatically generated">
            <a:extLst>
              <a:ext uri="{FF2B5EF4-FFF2-40B4-BE49-F238E27FC236}">
                <a16:creationId xmlns="" xmlns:a16="http://schemas.microsoft.com/office/drawing/2014/main" id="{38E987A5-69C0-4EFB-B283-C7BCF5FE9AB9}"/>
              </a:ext>
            </a:extLst>
          </p:cNvPr>
          <p:cNvPicPr>
            <a:picLocks noChangeAspect="1"/>
          </p:cNvPicPr>
          <p:nvPr/>
        </p:nvPicPr>
        <p:blipFill rotWithShape="1">
          <a:blip r:embed="rId5">
            <a:extLst>
              <a:ext uri="{28A0092B-C50C-407E-A947-70E740481C1C}">
                <a14:useLocalDpi xmlns:a14="http://schemas.microsoft.com/office/drawing/2010/main" val="0"/>
              </a:ext>
            </a:extLst>
          </a:blip>
          <a:srcRect l="2178" r="6" b="7"/>
          <a:stretch/>
        </p:blipFill>
        <p:spPr>
          <a:xfrm>
            <a:off x="3490220" y="4515954"/>
            <a:ext cx="2121909" cy="2241464"/>
          </a:xfrm>
          <a:prstGeom prst="rect">
            <a:avLst/>
          </a:prstGeom>
        </p:spPr>
      </p:pic>
      <p:pic>
        <p:nvPicPr>
          <p:cNvPr id="9" name="Picture 8" descr="A group of items on a table&#10;&#10;Description automatically generated">
            <a:extLst>
              <a:ext uri="{FF2B5EF4-FFF2-40B4-BE49-F238E27FC236}">
                <a16:creationId xmlns="" xmlns:a16="http://schemas.microsoft.com/office/drawing/2014/main" id="{8308827B-82A1-49C5-B6E4-D1CCFCD2EE5A}"/>
              </a:ext>
            </a:extLst>
          </p:cNvPr>
          <p:cNvPicPr>
            <a:picLocks noChangeAspect="1"/>
          </p:cNvPicPr>
          <p:nvPr/>
        </p:nvPicPr>
        <p:blipFill rotWithShape="1">
          <a:blip r:embed="rId6">
            <a:extLst>
              <a:ext uri="{28A0092B-C50C-407E-A947-70E740481C1C}">
                <a14:useLocalDpi xmlns:a14="http://schemas.microsoft.com/office/drawing/2010/main" val="0"/>
              </a:ext>
            </a:extLst>
          </a:blip>
          <a:srcRect l="4400" r="13774"/>
          <a:stretch/>
        </p:blipFill>
        <p:spPr>
          <a:xfrm>
            <a:off x="5677924" y="3474720"/>
            <a:ext cx="3460502" cy="3383280"/>
          </a:xfrm>
          <a:prstGeom prst="rect">
            <a:avLst/>
          </a:prstGeom>
        </p:spPr>
      </p:pic>
      <p:pic>
        <p:nvPicPr>
          <p:cNvPr id="15" name="Picture 14" descr="A close up of a logo&#10;&#10;Description automatically generated">
            <a:extLst>
              <a:ext uri="{FF2B5EF4-FFF2-40B4-BE49-F238E27FC236}">
                <a16:creationId xmlns="" xmlns:a16="http://schemas.microsoft.com/office/drawing/2014/main" id="{C618DAE6-7973-46F8-B05C-458A15EEA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810" y="3074525"/>
            <a:ext cx="2887980" cy="3121769"/>
          </a:xfrm>
          <a:prstGeom prst="rect">
            <a:avLst/>
          </a:prstGeom>
        </p:spPr>
      </p:pic>
    </p:spTree>
    <p:extLst>
      <p:ext uri="{BB962C8B-B14F-4D97-AF65-F5344CB8AC3E}">
        <p14:creationId xmlns:p14="http://schemas.microsoft.com/office/powerpoint/2010/main" val="960748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24" y="378053"/>
            <a:ext cx="3698875" cy="2962047"/>
          </a:xfrm>
          <a:prstGeom prst="rect">
            <a:avLst/>
          </a:prstGeom>
        </p:spPr>
      </p:pic>
      <p:pic>
        <p:nvPicPr>
          <p:cNvPr id="5" name="Picture 4" descr="Andrea-Tese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25" y="3619500"/>
            <a:ext cx="3698875" cy="2959100"/>
          </a:xfrm>
          <a:prstGeom prst="rect">
            <a:avLst/>
          </a:prstGeom>
        </p:spPr>
      </p:pic>
      <p:pic>
        <p:nvPicPr>
          <p:cNvPr id="6" name="Picture 5"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025" y="788054"/>
            <a:ext cx="4270375" cy="2831445"/>
          </a:xfrm>
          <a:prstGeom prst="rect">
            <a:avLst/>
          </a:prstGeom>
        </p:spPr>
      </p:pic>
      <p:sp>
        <p:nvSpPr>
          <p:cNvPr id="7" name="Rectangle 6"/>
          <p:cNvSpPr/>
          <p:nvPr/>
        </p:nvSpPr>
        <p:spPr>
          <a:xfrm>
            <a:off x="4289425" y="3685500"/>
            <a:ext cx="4572000" cy="2893100"/>
          </a:xfrm>
          <a:prstGeom prst="rect">
            <a:avLst/>
          </a:prstGeom>
        </p:spPr>
        <p:txBody>
          <a:bodyPr>
            <a:spAutoFit/>
          </a:bodyPr>
          <a:lstStyle/>
          <a:p>
            <a:r>
              <a:rPr lang="en-US" sz="1400" dirty="0" smtClean="0"/>
              <a:t>Clothing, bottles, appliances – relatable objects that serve as the basic accessories of daily life, schematically arranged to form a visual inventory of one man’s possessions. The Inheritance project is a deeply personal one for Andrea </a:t>
            </a:r>
            <a:r>
              <a:rPr lang="en-US" sz="1400" dirty="0" err="1" smtClean="0"/>
              <a:t>Tese</a:t>
            </a:r>
            <a:r>
              <a:rPr lang="en-US" sz="1400" dirty="0" smtClean="0"/>
              <a:t>. The photographs document the artist’s mourning process following the passing of her grandfather, rearranging the objects that filled his home into pictorial compositions to assert her own presence as an artist, while chronicling his life through a parading plethora of simple objects, ranging from those unique to the individual subject such as a collection of paperweights or newspaper clippings including those about </a:t>
            </a:r>
            <a:r>
              <a:rPr lang="en-US" sz="1400" dirty="0" err="1" smtClean="0"/>
              <a:t>Tese</a:t>
            </a:r>
            <a:r>
              <a:rPr lang="en-US" sz="1400" dirty="0" smtClean="0"/>
              <a:t> herself as a child, to pedestrian objects such as shoes or pots and pans.</a:t>
            </a:r>
            <a:endParaRPr lang="en-US" sz="1400" dirty="0"/>
          </a:p>
        </p:txBody>
      </p:sp>
      <p:sp>
        <p:nvSpPr>
          <p:cNvPr id="8" name="TextBox 7"/>
          <p:cNvSpPr txBox="1"/>
          <p:nvPr/>
        </p:nvSpPr>
        <p:spPr>
          <a:xfrm>
            <a:off x="4391025" y="193387"/>
            <a:ext cx="4089400" cy="369332"/>
          </a:xfrm>
          <a:prstGeom prst="rect">
            <a:avLst/>
          </a:prstGeom>
          <a:noFill/>
        </p:spPr>
        <p:txBody>
          <a:bodyPr wrap="square" rtlCol="0">
            <a:spAutoFit/>
          </a:bodyPr>
          <a:lstStyle/>
          <a:p>
            <a:r>
              <a:rPr lang="en-US" dirty="0" smtClean="0"/>
              <a:t>Andrea </a:t>
            </a:r>
            <a:r>
              <a:rPr lang="en-US" dirty="0" err="1" smtClean="0"/>
              <a:t>Tese</a:t>
            </a:r>
            <a:endParaRPr lang="en-US" dirty="0"/>
          </a:p>
        </p:txBody>
      </p:sp>
    </p:spTree>
    <p:extLst>
      <p:ext uri="{BB962C8B-B14F-4D97-AF65-F5344CB8AC3E}">
        <p14:creationId xmlns:p14="http://schemas.microsoft.com/office/powerpoint/2010/main" val="62262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F5E33B-F23C-4328-9346-C21AA5327C7D}"/>
              </a:ext>
            </a:extLst>
          </p:cNvPr>
          <p:cNvSpPr>
            <a:spLocks noGrp="1"/>
          </p:cNvSpPr>
          <p:nvPr>
            <p:ph type="title"/>
          </p:nvPr>
        </p:nvSpPr>
        <p:spPr>
          <a:xfrm>
            <a:off x="-1438671" y="274638"/>
            <a:ext cx="8229600" cy="1143000"/>
          </a:xfrm>
        </p:spPr>
        <p:txBody>
          <a:bodyPr>
            <a:normAutofit/>
          </a:bodyPr>
          <a:lstStyle/>
          <a:p>
            <a:r>
              <a:rPr lang="en-GB" sz="2800" dirty="0"/>
              <a:t>Jim Dine, American.</a:t>
            </a:r>
            <a:br>
              <a:rPr lang="en-GB" sz="2800" dirty="0"/>
            </a:br>
            <a:r>
              <a:rPr lang="en-GB" sz="2800" dirty="0"/>
              <a:t>born 1934</a:t>
            </a:r>
          </a:p>
        </p:txBody>
      </p:sp>
      <p:pic>
        <p:nvPicPr>
          <p:cNvPr id="7" name="Picture 6" descr="A picture containing photo, old, white, covered&#10;&#10;Description automatically generated">
            <a:extLst>
              <a:ext uri="{FF2B5EF4-FFF2-40B4-BE49-F238E27FC236}">
                <a16:creationId xmlns:a16="http://schemas.microsoft.com/office/drawing/2014/main" xmlns="" id="{B0154903-1057-48AD-A339-F28DD05BB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774" y="1829728"/>
            <a:ext cx="3148398" cy="5028273"/>
          </a:xfrm>
          <a:prstGeom prst="rect">
            <a:avLst/>
          </a:prstGeom>
        </p:spPr>
      </p:pic>
      <p:pic>
        <p:nvPicPr>
          <p:cNvPr id="13" name="Content Placeholder 12" descr="A picture containing old, different, photo, group&#10;&#10;Description automatically generated">
            <a:extLst>
              <a:ext uri="{FF2B5EF4-FFF2-40B4-BE49-F238E27FC236}">
                <a16:creationId xmlns:a16="http://schemas.microsoft.com/office/drawing/2014/main" xmlns="" id="{640DC9A7-47CB-4DB6-B2D5-34E4D26A81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660" y="3647357"/>
            <a:ext cx="1564696" cy="2646749"/>
          </a:xfrm>
        </p:spPr>
      </p:pic>
      <p:pic>
        <p:nvPicPr>
          <p:cNvPr id="15" name="Picture 14" descr="A close up of a tree&#10;&#10;Description automatically generated">
            <a:extLst>
              <a:ext uri="{FF2B5EF4-FFF2-40B4-BE49-F238E27FC236}">
                <a16:creationId xmlns:a16="http://schemas.microsoft.com/office/drawing/2014/main" xmlns="" id="{BD07C574-9A6A-411F-B479-1A4C516C4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875" y="178275"/>
            <a:ext cx="4078152" cy="6519248"/>
          </a:xfrm>
          <a:prstGeom prst="rect">
            <a:avLst/>
          </a:prstGeom>
        </p:spPr>
      </p:pic>
    </p:spTree>
    <p:extLst>
      <p:ext uri="{BB962C8B-B14F-4D97-AF65-F5344CB8AC3E}">
        <p14:creationId xmlns:p14="http://schemas.microsoft.com/office/powerpoint/2010/main" val="636799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1735667"/>
            <a:ext cx="3810000" cy="2133600"/>
          </a:xfrm>
          <a:prstGeom prst="rect">
            <a:avLst/>
          </a:prstGeom>
        </p:spPr>
      </p:pic>
      <p:pic>
        <p:nvPicPr>
          <p:cNvPr id="7" name="Picture 6"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50" y="4503982"/>
            <a:ext cx="3257550" cy="2167751"/>
          </a:xfrm>
          <a:prstGeom prst="rect">
            <a:avLst/>
          </a:prstGeom>
        </p:spPr>
      </p:pic>
      <p:pic>
        <p:nvPicPr>
          <p:cNvPr id="10" name="Picture 9" descr="landy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250" y="3448050"/>
            <a:ext cx="4160520" cy="3219450"/>
          </a:xfrm>
          <a:prstGeom prst="rect">
            <a:avLst/>
          </a:prstGeom>
        </p:spPr>
      </p:pic>
      <p:pic>
        <p:nvPicPr>
          <p:cNvPr id="11" name="Picture 10" descr="p041b27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250" y="647700"/>
            <a:ext cx="4447822" cy="2501900"/>
          </a:xfrm>
          <a:prstGeom prst="rect">
            <a:avLst/>
          </a:prstGeom>
        </p:spPr>
      </p:pic>
      <p:sp>
        <p:nvSpPr>
          <p:cNvPr id="12" name="Rectangle 11"/>
          <p:cNvSpPr/>
          <p:nvPr/>
        </p:nvSpPr>
        <p:spPr>
          <a:xfrm>
            <a:off x="95250" y="3903134"/>
            <a:ext cx="4572000" cy="646331"/>
          </a:xfrm>
          <a:prstGeom prst="rect">
            <a:avLst/>
          </a:prstGeom>
        </p:spPr>
        <p:txBody>
          <a:bodyPr>
            <a:spAutoFit/>
          </a:bodyPr>
          <a:lstStyle/>
          <a:p>
            <a:r>
              <a:rPr lang="en-US" dirty="0" smtClean="0">
                <a:hlinkClick r:id="rId6"/>
              </a:rPr>
              <a:t>https://www.artangel.org.uk/project/break-down/</a:t>
            </a:r>
            <a:r>
              <a:rPr lang="en-US" dirty="0" smtClean="0"/>
              <a:t> </a:t>
            </a:r>
            <a:endParaRPr lang="en-US" dirty="0"/>
          </a:p>
        </p:txBody>
      </p:sp>
      <p:sp>
        <p:nvSpPr>
          <p:cNvPr id="13" name="Rectangle 12"/>
          <p:cNvSpPr/>
          <p:nvPr/>
        </p:nvSpPr>
        <p:spPr>
          <a:xfrm>
            <a:off x="95250" y="258339"/>
            <a:ext cx="4572000" cy="1477328"/>
          </a:xfrm>
          <a:prstGeom prst="rect">
            <a:avLst/>
          </a:prstGeom>
        </p:spPr>
        <p:txBody>
          <a:bodyPr>
            <a:spAutoFit/>
          </a:bodyPr>
          <a:lstStyle/>
          <a:p>
            <a:r>
              <a:rPr lang="en-US" dirty="0" smtClean="0"/>
              <a:t>Over a three-year period, </a:t>
            </a:r>
            <a:r>
              <a:rPr lang="en-US" b="1" dirty="0" smtClean="0"/>
              <a:t>Michael </a:t>
            </a:r>
            <a:r>
              <a:rPr lang="en-US" b="1" dirty="0" err="1" smtClean="0"/>
              <a:t>Landy</a:t>
            </a:r>
            <a:r>
              <a:rPr lang="en-US" b="1" dirty="0" smtClean="0"/>
              <a:t> </a:t>
            </a:r>
            <a:r>
              <a:rPr lang="en-US" dirty="0" smtClean="0"/>
              <a:t>made an inventory of over 7000 items that he owned, which he subsequently destroyed at a London- based department store in February 2001.</a:t>
            </a:r>
            <a:endParaRPr lang="en-US" dirty="0"/>
          </a:p>
        </p:txBody>
      </p:sp>
    </p:spTree>
    <p:extLst>
      <p:ext uri="{BB962C8B-B14F-4D97-AF65-F5344CB8AC3E}">
        <p14:creationId xmlns:p14="http://schemas.microsoft.com/office/powerpoint/2010/main" val="1031309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667FAF-D6DE-4226-8BC7-DCD69985DF75}"/>
              </a:ext>
            </a:extLst>
          </p:cNvPr>
          <p:cNvSpPr>
            <a:spLocks noGrp="1"/>
          </p:cNvSpPr>
          <p:nvPr>
            <p:ph type="title"/>
          </p:nvPr>
        </p:nvSpPr>
        <p:spPr>
          <a:xfrm>
            <a:off x="1657350" y="914737"/>
            <a:ext cx="5829300" cy="1012806"/>
          </a:xfrm>
          <a:solidFill>
            <a:srgbClr val="FFFFFF">
              <a:alpha val="10000"/>
            </a:srgbClr>
          </a:solidFill>
          <a:ln w="25400" cap="sq">
            <a:solidFill>
              <a:schemeClr val="tx1"/>
            </a:solidFill>
            <a:miter lim="800000"/>
          </a:ln>
        </p:spPr>
        <p:txBody>
          <a:bodyPr vert="horz" lIns="91440" tIns="45720" rIns="91440" bIns="45720" rtlCol="0">
            <a:normAutofit/>
          </a:bodyPr>
          <a:lstStyle/>
          <a:p>
            <a:pPr algn="ctr"/>
            <a:r>
              <a:rPr lang="en-US" sz="2800" dirty="0"/>
              <a:t>Tony Cragg, British, born 1949</a:t>
            </a:r>
          </a:p>
        </p:txBody>
      </p:sp>
      <p:pic>
        <p:nvPicPr>
          <p:cNvPr id="7" name="Picture 6" descr="A picture containing indoor, living, room, sitting&#10;&#10;Description automatically generated">
            <a:extLst>
              <a:ext uri="{FF2B5EF4-FFF2-40B4-BE49-F238E27FC236}">
                <a16:creationId xmlns="" xmlns:a16="http://schemas.microsoft.com/office/drawing/2014/main" id="{C231C6F9-686A-4820-989C-998CC5C33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035" y="2532063"/>
            <a:ext cx="1752600" cy="3219450"/>
          </a:xfrm>
          <a:prstGeom prst="rect">
            <a:avLst/>
          </a:prstGeom>
        </p:spPr>
      </p:pic>
      <p:pic>
        <p:nvPicPr>
          <p:cNvPr id="5" name="Content Placeholder 4" descr="A close up of a logo&#10;&#10;Description automatically generated">
            <a:extLst>
              <a:ext uri="{FF2B5EF4-FFF2-40B4-BE49-F238E27FC236}">
                <a16:creationId xmlns="" xmlns:a16="http://schemas.microsoft.com/office/drawing/2014/main" id="{0251F8A1-F0A4-412C-8990-E4DAC53C74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9397" y="2532063"/>
            <a:ext cx="1344216" cy="3219450"/>
          </a:xfrm>
          <a:prstGeom prst="rect">
            <a:avLst/>
          </a:prstGeom>
        </p:spPr>
      </p:pic>
      <p:pic>
        <p:nvPicPr>
          <p:cNvPr id="9" name="Picture 8" descr="A close up of a logo&#10;&#10;Description automatically generated">
            <a:extLst>
              <a:ext uri="{FF2B5EF4-FFF2-40B4-BE49-F238E27FC236}">
                <a16:creationId xmlns="" xmlns:a16="http://schemas.microsoft.com/office/drawing/2014/main" id="{ED0EB491-A0C4-4E31-A918-DC72E288E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525" y="2532063"/>
            <a:ext cx="2001441" cy="3219450"/>
          </a:xfrm>
          <a:prstGeom prst="rect">
            <a:avLst/>
          </a:prstGeom>
        </p:spPr>
      </p:pic>
      <p:pic>
        <p:nvPicPr>
          <p:cNvPr id="2050" name="Picture 2" descr="Image result for Tony cragg">
            <a:hlinkClick r:id="rId5"/>
            <a:extLst>
              <a:ext uri="{FF2B5EF4-FFF2-40B4-BE49-F238E27FC236}">
                <a16:creationId xmlns="" xmlns:a16="http://schemas.microsoft.com/office/drawing/2014/main" id="{0BE088A1-64AA-485D-98EA-B3E7BDA4D3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1547" y="2532063"/>
            <a:ext cx="1785938" cy="321945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332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099A30-BFDD-4CE9-AE08-F54CA51A44DD}"/>
              </a:ext>
            </a:extLst>
          </p:cNvPr>
          <p:cNvSpPr>
            <a:spLocks noGrp="1"/>
          </p:cNvSpPr>
          <p:nvPr>
            <p:ph type="title"/>
          </p:nvPr>
        </p:nvSpPr>
        <p:spPr>
          <a:xfrm>
            <a:off x="482247" y="4557933"/>
            <a:ext cx="8179506" cy="1814732"/>
          </a:xfrm>
        </p:spPr>
        <p:txBody>
          <a:bodyPr vert="horz" lIns="91440" tIns="45720" rIns="91440" bIns="45720" rtlCol="0" anchor="b">
            <a:noAutofit/>
          </a:bodyPr>
          <a:lstStyle/>
          <a:p>
            <a:pPr algn="ctr"/>
            <a:r>
              <a:rPr lang="en-US" sz="3600" kern="1200" dirty="0">
                <a:solidFill>
                  <a:schemeClr val="tx1"/>
                </a:solidFill>
                <a:latin typeface="+mj-lt"/>
                <a:ea typeface="+mj-ea"/>
                <a:cs typeface="+mj-cs"/>
              </a:rPr>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Joseph Cornell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American. 1903 – 1972</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Collections- Boxed assemblages made from found objects</a:t>
            </a:r>
          </a:p>
        </p:txBody>
      </p:sp>
      <p:pic>
        <p:nvPicPr>
          <p:cNvPr id="7" name="Picture 6" descr="A picture containing many, different, items, various&#10;&#10;Description automatically generated">
            <a:extLst>
              <a:ext uri="{FF2B5EF4-FFF2-40B4-BE49-F238E27FC236}">
                <a16:creationId xmlns="" xmlns:a16="http://schemas.microsoft.com/office/drawing/2014/main" id="{4BF97C4D-68D7-400A-BBE6-857E3200142A}"/>
              </a:ext>
            </a:extLst>
          </p:cNvPr>
          <p:cNvPicPr>
            <a:picLocks noChangeAspect="1"/>
          </p:cNvPicPr>
          <p:nvPr/>
        </p:nvPicPr>
        <p:blipFill rotWithShape="1">
          <a:blip r:embed="rId2">
            <a:extLst>
              <a:ext uri="{28A0092B-C50C-407E-A947-70E740481C1C}">
                <a14:useLocalDpi xmlns:a14="http://schemas.microsoft.com/office/drawing/2010/main" val="0"/>
              </a:ext>
            </a:extLst>
          </a:blip>
          <a:srcRect l="1538" r="697" b="2"/>
          <a:stretch/>
        </p:blipFill>
        <p:spPr>
          <a:xfrm>
            <a:off x="426759" y="646027"/>
            <a:ext cx="2660532" cy="3674714"/>
          </a:xfrm>
          <a:prstGeom prst="rect">
            <a:avLst/>
          </a:prstGeom>
        </p:spPr>
      </p:pic>
      <p:pic>
        <p:nvPicPr>
          <p:cNvPr id="9" name="Picture 8" descr="A picture containing indoor, shelf, filled, full&#10;&#10;Description automatically generated">
            <a:extLst>
              <a:ext uri="{FF2B5EF4-FFF2-40B4-BE49-F238E27FC236}">
                <a16:creationId xmlns="" xmlns:a16="http://schemas.microsoft.com/office/drawing/2014/main" id="{1CCADD01-51C1-4940-B8EA-998D188C3DD0}"/>
              </a:ext>
            </a:extLst>
          </p:cNvPr>
          <p:cNvPicPr>
            <a:picLocks noChangeAspect="1"/>
          </p:cNvPicPr>
          <p:nvPr/>
        </p:nvPicPr>
        <p:blipFill rotWithShape="1">
          <a:blip r:embed="rId3">
            <a:extLst>
              <a:ext uri="{28A0092B-C50C-407E-A947-70E740481C1C}">
                <a14:useLocalDpi xmlns:a14="http://schemas.microsoft.com/office/drawing/2010/main" val="0"/>
              </a:ext>
            </a:extLst>
          </a:blip>
          <a:srcRect t="2746" r="-3" b="8941"/>
          <a:stretch/>
        </p:blipFill>
        <p:spPr>
          <a:xfrm>
            <a:off x="3334327" y="646027"/>
            <a:ext cx="2660532" cy="3674714"/>
          </a:xfrm>
          <a:prstGeom prst="rect">
            <a:avLst/>
          </a:prstGeom>
        </p:spPr>
      </p:pic>
      <p:pic>
        <p:nvPicPr>
          <p:cNvPr id="5" name="Content Placeholder 4" descr="A picture containing box, rug&#10;&#10;Description automatically generated">
            <a:extLst>
              <a:ext uri="{FF2B5EF4-FFF2-40B4-BE49-F238E27FC236}">
                <a16:creationId xmlns="" xmlns:a16="http://schemas.microsoft.com/office/drawing/2014/main" id="{D7D12076-70A7-4368-81C3-D0B86649607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6044" r="11517" b="1"/>
          <a:stretch/>
        </p:blipFill>
        <p:spPr>
          <a:xfrm>
            <a:off x="6308716" y="646027"/>
            <a:ext cx="2660532" cy="3674714"/>
          </a:xfrm>
          <a:prstGeom prst="rect">
            <a:avLst/>
          </a:prstGeom>
        </p:spPr>
      </p:pic>
      <p:cxnSp>
        <p:nvCxnSpPr>
          <p:cNvPr id="14" name="Straight Connector 13">
            <a:extLst>
              <a:ext uri="{FF2B5EF4-FFF2-40B4-BE49-F238E27FC236}">
                <a16:creationId xmlns="" xmlns:a16="http://schemas.microsoft.com/office/drawing/2014/main" id="{60188E89-AF78-40F6-B787-E9BD9C62568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43000" y="5778706"/>
            <a:ext cx="6858000" cy="0"/>
          </a:xfrm>
          <a:prstGeom prst="line">
            <a:avLst/>
          </a:prstGeom>
          <a:ln w="19050">
            <a:solidFill>
              <a:srgbClr val="AB44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80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42644F-C874-4B7D-BB0A-B39EF7EFF99D}"/>
              </a:ext>
            </a:extLst>
          </p:cNvPr>
          <p:cNvSpPr>
            <a:spLocks noGrp="1"/>
          </p:cNvSpPr>
          <p:nvPr>
            <p:ph type="title"/>
          </p:nvPr>
        </p:nvSpPr>
        <p:spPr/>
        <p:txBody>
          <a:bodyPr/>
          <a:lstStyle/>
          <a:p>
            <a:endParaRPr lang="en-GB"/>
          </a:p>
        </p:txBody>
      </p:sp>
      <p:sp>
        <p:nvSpPr>
          <p:cNvPr id="4" name="Title 1">
            <a:extLst>
              <a:ext uri="{FF2B5EF4-FFF2-40B4-BE49-F238E27FC236}">
                <a16:creationId xmlns="" xmlns:a16="http://schemas.microsoft.com/office/drawing/2014/main" id="{A05FDFDB-B185-4CC0-BAE2-02723FB991E7}"/>
              </a:ext>
            </a:extLst>
          </p:cNvPr>
          <p:cNvSpPr txBox="1">
            <a:spLocks/>
          </p:cNvSpPr>
          <p:nvPr/>
        </p:nvSpPr>
        <p:spPr>
          <a:xfrm>
            <a:off x="379828" y="4375053"/>
            <a:ext cx="7786468" cy="24829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dirty="0"/>
              <a:t>Assemblages</a:t>
            </a:r>
            <a:r>
              <a:rPr lang="en-GB" sz="1600" dirty="0"/>
              <a:t> from found objects by artists on Pinterest – make your own weird and wonderful creations from what you can find around your home and/or garden and draw from it.</a:t>
            </a:r>
          </a:p>
        </p:txBody>
      </p:sp>
      <p:pic>
        <p:nvPicPr>
          <p:cNvPr id="5" name="Picture 4" descr="A picture containing different, table, sitting, display&#10;&#10;Description automatically generated">
            <a:extLst>
              <a:ext uri="{FF2B5EF4-FFF2-40B4-BE49-F238E27FC236}">
                <a16:creationId xmlns="" xmlns:a16="http://schemas.microsoft.com/office/drawing/2014/main" id="{1939A9A2-D8ED-470A-9644-3B0D1871A001}"/>
              </a:ext>
            </a:extLst>
          </p:cNvPr>
          <p:cNvPicPr>
            <a:picLocks noChangeAspect="1"/>
          </p:cNvPicPr>
          <p:nvPr/>
        </p:nvPicPr>
        <p:blipFill rotWithShape="1">
          <a:blip r:embed="rId2">
            <a:extLst>
              <a:ext uri="{28A0092B-C50C-407E-A947-70E740481C1C}">
                <a14:useLocalDpi xmlns:a14="http://schemas.microsoft.com/office/drawing/2010/main" val="0"/>
              </a:ext>
            </a:extLst>
          </a:blip>
          <a:srcRect t="1757" r="2" b="2"/>
          <a:stretch/>
        </p:blipFill>
        <p:spPr>
          <a:xfrm>
            <a:off x="2308115" y="8"/>
            <a:ext cx="2379264" cy="4328624"/>
          </a:xfrm>
          <a:prstGeom prst="rect">
            <a:avLst/>
          </a:prstGeom>
        </p:spPr>
      </p:pic>
      <p:pic>
        <p:nvPicPr>
          <p:cNvPr id="6" name="Picture 5" descr="A picture containing indoor, table, sitting, display&#10;&#10;Description automatically generated">
            <a:extLst>
              <a:ext uri="{FF2B5EF4-FFF2-40B4-BE49-F238E27FC236}">
                <a16:creationId xmlns="" xmlns:a16="http://schemas.microsoft.com/office/drawing/2014/main" id="{9DEA4639-BB71-499A-8A44-A4BCB86B8CC6}"/>
              </a:ext>
            </a:extLst>
          </p:cNvPr>
          <p:cNvPicPr>
            <a:picLocks noChangeAspect="1"/>
          </p:cNvPicPr>
          <p:nvPr/>
        </p:nvPicPr>
        <p:blipFill rotWithShape="1">
          <a:blip r:embed="rId3">
            <a:extLst>
              <a:ext uri="{28A0092B-C50C-407E-A947-70E740481C1C}">
                <a14:useLocalDpi xmlns:a14="http://schemas.microsoft.com/office/drawing/2010/main" val="0"/>
              </a:ext>
            </a:extLst>
          </a:blip>
          <a:srcRect l="2283" r="3" b="3"/>
          <a:stretch/>
        </p:blipFill>
        <p:spPr>
          <a:xfrm>
            <a:off x="4643340" y="14"/>
            <a:ext cx="2379259" cy="4328619"/>
          </a:xfrm>
          <a:prstGeom prst="rect">
            <a:avLst/>
          </a:prstGeom>
        </p:spPr>
      </p:pic>
      <p:pic>
        <p:nvPicPr>
          <p:cNvPr id="7" name="Content Placeholder 6" descr="A bunch of items that are hanging on the wall&#10;&#10;Description automatically generated">
            <a:extLst>
              <a:ext uri="{FF2B5EF4-FFF2-40B4-BE49-F238E27FC236}">
                <a16:creationId xmlns="" xmlns:a16="http://schemas.microsoft.com/office/drawing/2014/main" id="{24B6C0ED-80F6-46F6-B643-09711BB9EF1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4579" r="4695" b="3"/>
          <a:stretch/>
        </p:blipFill>
        <p:spPr>
          <a:xfrm>
            <a:off x="-53685" y="-22706"/>
            <a:ext cx="2381249" cy="4351338"/>
          </a:xfrm>
          <a:prstGeom prst="rect">
            <a:avLst/>
          </a:prstGeom>
        </p:spPr>
      </p:pic>
      <p:pic>
        <p:nvPicPr>
          <p:cNvPr id="8" name="Content Placeholder 4" descr="A picture containing dog, brown, table, white&#10;&#10;Description automatically generated">
            <a:extLst>
              <a:ext uri="{FF2B5EF4-FFF2-40B4-BE49-F238E27FC236}">
                <a16:creationId xmlns="" xmlns:a16="http://schemas.microsoft.com/office/drawing/2014/main" id="{1B0FEE22-166B-45D7-A276-62E07452D4E9}"/>
              </a:ext>
            </a:extLst>
          </p:cNvPr>
          <p:cNvPicPr>
            <a:picLocks noChangeAspect="1"/>
          </p:cNvPicPr>
          <p:nvPr/>
        </p:nvPicPr>
        <p:blipFill rotWithShape="1">
          <a:blip r:embed="rId5">
            <a:extLst>
              <a:ext uri="{28A0092B-C50C-407E-A947-70E740481C1C}">
                <a14:useLocalDpi xmlns:a14="http://schemas.microsoft.com/office/drawing/2010/main" val="0"/>
              </a:ext>
            </a:extLst>
          </a:blip>
          <a:srcRect l="4803" r="9483" b="3"/>
          <a:stretch/>
        </p:blipFill>
        <p:spPr>
          <a:xfrm>
            <a:off x="6805940" y="-46407"/>
            <a:ext cx="2391746" cy="4351338"/>
          </a:xfrm>
          <a:prstGeom prst="rect">
            <a:avLst/>
          </a:prstGeom>
        </p:spPr>
      </p:pic>
    </p:spTree>
    <p:extLst>
      <p:ext uri="{BB962C8B-B14F-4D97-AF65-F5344CB8AC3E}">
        <p14:creationId xmlns:p14="http://schemas.microsoft.com/office/powerpoint/2010/main" val="649986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103" y="256689"/>
            <a:ext cx="9002897" cy="7571303"/>
          </a:xfrm>
          <a:prstGeom prst="rect">
            <a:avLst/>
          </a:prstGeom>
        </p:spPr>
        <p:txBody>
          <a:bodyPr wrap="square">
            <a:spAutoFit/>
          </a:bodyPr>
          <a:lstStyle/>
          <a:p>
            <a:pPr fontAlgn="base"/>
            <a:r>
              <a:rPr lang="en-GB" dirty="0"/>
              <a:t> </a:t>
            </a:r>
          </a:p>
          <a:p>
            <a:pPr fontAlgn="base"/>
            <a:r>
              <a:rPr lang="en-GB" b="1" dirty="0" smtClean="0"/>
              <a:t>Weeks 9-14</a:t>
            </a:r>
          </a:p>
          <a:p>
            <a:pPr fontAlgn="base"/>
            <a:r>
              <a:rPr lang="en-GB" b="1" dirty="0" smtClean="0"/>
              <a:t>Project Development and resolved piece</a:t>
            </a:r>
            <a:endParaRPr lang="en-GB" dirty="0" smtClean="0"/>
          </a:p>
          <a:p>
            <a:pPr fontAlgn="base"/>
            <a:endParaRPr lang="en-GB" dirty="0"/>
          </a:p>
          <a:p>
            <a:pPr fontAlgn="base"/>
            <a:r>
              <a:rPr lang="en-GB" dirty="0" smtClean="0"/>
              <a:t>Over a minimum of 6 double pages continue to explore the theme of home. This could be to continue with something you have already explored within the project or it could be to start something new.</a:t>
            </a:r>
          </a:p>
          <a:p>
            <a:pPr fontAlgn="base"/>
            <a:endParaRPr lang="en-GB" dirty="0" smtClean="0"/>
          </a:p>
          <a:p>
            <a:pPr fontAlgn="base"/>
            <a:r>
              <a:rPr lang="en-GB" dirty="0" smtClean="0"/>
              <a:t>There is an extensive list of artists on the title page of the power point to help you with this part of the project but you can always find your own artists if you have a specific idea.</a:t>
            </a:r>
          </a:p>
          <a:p>
            <a:pPr fontAlgn="base"/>
            <a:endParaRPr lang="en-GB" dirty="0"/>
          </a:p>
          <a:p>
            <a:pPr fontAlgn="base"/>
            <a:r>
              <a:rPr lang="en-GB" dirty="0" smtClean="0"/>
              <a:t>Be experimental, show your planning, include artist research drawing and painting, practises of your resolved piece or pieces as well as evaluations of your work throughout.</a:t>
            </a:r>
          </a:p>
          <a:p>
            <a:pPr fontAlgn="base"/>
            <a:endParaRPr lang="en-GB" dirty="0"/>
          </a:p>
          <a:p>
            <a:pPr fontAlgn="base"/>
            <a:r>
              <a:rPr lang="en-GB" dirty="0" smtClean="0"/>
              <a:t>We can’t wait to see what you will come up with.</a:t>
            </a:r>
          </a:p>
          <a:p>
            <a:pPr fontAlgn="base"/>
            <a:endParaRPr lang="en-GB" dirty="0"/>
          </a:p>
          <a:p>
            <a:pPr fontAlgn="base"/>
            <a:r>
              <a:rPr lang="en-GB" b="1" u="sng" dirty="0" smtClean="0"/>
              <a:t>All work is due in the first lesson back in September where you will be expected to present a </a:t>
            </a:r>
            <a:r>
              <a:rPr lang="en-GB" b="1" u="sng" dirty="0" err="1" smtClean="0"/>
              <a:t>powerpoint</a:t>
            </a:r>
            <a:r>
              <a:rPr lang="en-GB" b="1" u="sng" dirty="0" smtClean="0"/>
              <a:t> presentation of your work to the class. </a:t>
            </a:r>
          </a:p>
          <a:p>
            <a:pPr fontAlgn="base"/>
            <a:endParaRPr lang="en-GB" b="1" u="sng" dirty="0"/>
          </a:p>
          <a:p>
            <a:pPr fontAlgn="base"/>
            <a:r>
              <a:rPr lang="en-GB" b="1" u="sng" dirty="0" smtClean="0"/>
              <a:t>This must be emailed to </a:t>
            </a:r>
            <a:r>
              <a:rPr lang="en-GB" b="1" u="sng" dirty="0" smtClean="0">
                <a:hlinkClick r:id="rId2"/>
              </a:rPr>
              <a:t>pprince@gch,org.uk</a:t>
            </a:r>
            <a:r>
              <a:rPr lang="en-GB" b="1" u="sng" dirty="0" smtClean="0"/>
              <a:t> before your first lesson.</a:t>
            </a:r>
          </a:p>
          <a:p>
            <a:pPr fontAlgn="base"/>
            <a:endParaRPr lang="en-GB" dirty="0" smtClean="0"/>
          </a:p>
          <a:p>
            <a:pPr fontAlgn="base"/>
            <a:endParaRPr lang="en-GB" dirty="0"/>
          </a:p>
          <a:p>
            <a:pPr fontAlgn="base"/>
            <a:endParaRPr lang="en-GB" dirty="0" smtClean="0"/>
          </a:p>
          <a:p>
            <a:pPr fontAlgn="base"/>
            <a:endParaRPr lang="en-GB" dirty="0"/>
          </a:p>
          <a:p>
            <a:pPr fontAlgn="base"/>
            <a:endParaRPr lang="en-GB" dirty="0"/>
          </a:p>
          <a:p>
            <a:pPr fontAlgn="base"/>
            <a:endParaRPr lang="en-GB" dirty="0"/>
          </a:p>
          <a:p>
            <a:pPr fontAlgn="base"/>
            <a:r>
              <a:rPr lang="en-GB" dirty="0" smtClean="0"/>
              <a:t>  </a:t>
            </a:r>
            <a:endParaRPr lang="en-GB" dirty="0"/>
          </a:p>
        </p:txBody>
      </p:sp>
    </p:spTree>
    <p:extLst>
      <p:ext uri="{BB962C8B-B14F-4D97-AF65-F5344CB8AC3E}">
        <p14:creationId xmlns:p14="http://schemas.microsoft.com/office/powerpoint/2010/main" val="1262173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drawing, map&#10;&#10;Description automatically generated">
            <a:extLst>
              <a:ext uri="{FF2B5EF4-FFF2-40B4-BE49-F238E27FC236}">
                <a16:creationId xmlns:a16="http://schemas.microsoft.com/office/drawing/2014/main" xmlns="" id="{C575E42E-AD4B-4343-A467-B26357ACF6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7513" y="3579813"/>
            <a:ext cx="1284685" cy="2540000"/>
          </a:xfrm>
        </p:spPr>
      </p:pic>
      <p:pic>
        <p:nvPicPr>
          <p:cNvPr id="8" name="Picture 7">
            <a:extLst>
              <a:ext uri="{FF2B5EF4-FFF2-40B4-BE49-F238E27FC236}">
                <a16:creationId xmlns:a16="http://schemas.microsoft.com/office/drawing/2014/main" xmlns="" id="{F95381BA-C96E-45BA-B885-62FF9D581712}"/>
              </a:ext>
            </a:extLst>
          </p:cNvPr>
          <p:cNvPicPr>
            <a:picLocks noChangeAspect="1"/>
          </p:cNvPicPr>
          <p:nvPr/>
        </p:nvPicPr>
        <p:blipFill rotWithShape="1">
          <a:blip r:embed="rId3"/>
          <a:srcRect l="54679"/>
          <a:stretch/>
        </p:blipFill>
        <p:spPr>
          <a:xfrm>
            <a:off x="353317" y="3429001"/>
            <a:ext cx="1689487" cy="2760663"/>
          </a:xfrm>
          <a:prstGeom prst="rect">
            <a:avLst/>
          </a:prstGeom>
        </p:spPr>
      </p:pic>
      <p:pic>
        <p:nvPicPr>
          <p:cNvPr id="10" name="Picture 9" descr="A picture containing building, standing&#10;&#10;Description automatically generated">
            <a:extLst>
              <a:ext uri="{FF2B5EF4-FFF2-40B4-BE49-F238E27FC236}">
                <a16:creationId xmlns:a16="http://schemas.microsoft.com/office/drawing/2014/main" xmlns="" id="{D8677BEE-FC7A-4F61-A3F5-7CCBD0E4C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504" y="3579813"/>
            <a:ext cx="1156097" cy="2540000"/>
          </a:xfrm>
          <a:prstGeom prst="rect">
            <a:avLst/>
          </a:prstGeom>
        </p:spPr>
      </p:pic>
      <p:pic>
        <p:nvPicPr>
          <p:cNvPr id="11" name="Picture 10" descr="A picture containing indoor, photo, old, small&#10;&#10;Description automatically generated">
            <a:extLst>
              <a:ext uri="{FF2B5EF4-FFF2-40B4-BE49-F238E27FC236}">
                <a16:creationId xmlns:a16="http://schemas.microsoft.com/office/drawing/2014/main" xmlns="" id="{16A4AE39-D5DC-42B5-848B-311937B87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0160" y="738189"/>
            <a:ext cx="1640681" cy="2189163"/>
          </a:xfrm>
          <a:prstGeom prst="rect">
            <a:avLst/>
          </a:prstGeom>
        </p:spPr>
      </p:pic>
      <p:pic>
        <p:nvPicPr>
          <p:cNvPr id="13" name="Picture 12" descr="A picture containing drawing, old&#10;&#10;Description automatically generated">
            <a:extLst>
              <a:ext uri="{FF2B5EF4-FFF2-40B4-BE49-F238E27FC236}">
                <a16:creationId xmlns:a16="http://schemas.microsoft.com/office/drawing/2014/main" xmlns="" id="{801576EF-57D1-4639-9813-C0A09EFAC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0160" y="3008313"/>
            <a:ext cx="1640681" cy="3111500"/>
          </a:xfrm>
          <a:prstGeom prst="rect">
            <a:avLst/>
          </a:prstGeom>
        </p:spPr>
      </p:pic>
      <p:pic>
        <p:nvPicPr>
          <p:cNvPr id="15" name="Picture 14" descr="A picture containing indoor, table, sitting, food&#10;&#10;Description automatically generated">
            <a:extLst>
              <a:ext uri="{FF2B5EF4-FFF2-40B4-BE49-F238E27FC236}">
                <a16:creationId xmlns:a16="http://schemas.microsoft.com/office/drawing/2014/main" xmlns="" id="{61E576F0-2AB8-4C51-86F3-C9A3B89D9E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598" y="889000"/>
            <a:ext cx="1164431" cy="2540000"/>
          </a:xfrm>
          <a:prstGeom prst="rect">
            <a:avLst/>
          </a:prstGeom>
        </p:spPr>
      </p:pic>
      <p:pic>
        <p:nvPicPr>
          <p:cNvPr id="19" name="Picture 18" descr="A picture containing indoor, room, living, sitting&#10;&#10;Description automatically generated">
            <a:extLst>
              <a:ext uri="{FF2B5EF4-FFF2-40B4-BE49-F238E27FC236}">
                <a16:creationId xmlns:a16="http://schemas.microsoft.com/office/drawing/2014/main" xmlns="" id="{FC600D7A-735C-403C-BA19-E41F6DD5BF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2919" y="738189"/>
            <a:ext cx="2625329" cy="5381625"/>
          </a:xfrm>
          <a:prstGeom prst="rect">
            <a:avLst/>
          </a:prstGeom>
        </p:spPr>
      </p:pic>
      <p:pic>
        <p:nvPicPr>
          <p:cNvPr id="21" name="Picture 20" descr="A picture containing mug&#10;&#10;Description automatically generated">
            <a:extLst>
              <a:ext uri="{FF2B5EF4-FFF2-40B4-BE49-F238E27FC236}">
                <a16:creationId xmlns:a16="http://schemas.microsoft.com/office/drawing/2014/main" xmlns="" id="{BB50C04C-8F5B-4865-A073-4B8ED6364B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395" y="932447"/>
            <a:ext cx="2507567" cy="2345740"/>
          </a:xfrm>
          <a:prstGeom prst="rect">
            <a:avLst/>
          </a:prstGeom>
        </p:spPr>
      </p:pic>
    </p:spTree>
    <p:extLst>
      <p:ext uri="{BB962C8B-B14F-4D97-AF65-F5344CB8AC3E}">
        <p14:creationId xmlns:p14="http://schemas.microsoft.com/office/powerpoint/2010/main" val="3415225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C9F03E-DBA2-4344-AC72-F81657DAAAC6}"/>
              </a:ext>
            </a:extLst>
          </p:cNvPr>
          <p:cNvSpPr>
            <a:spLocks noGrp="1"/>
          </p:cNvSpPr>
          <p:nvPr>
            <p:ph type="title"/>
          </p:nvPr>
        </p:nvSpPr>
        <p:spPr>
          <a:xfrm>
            <a:off x="482247" y="4923695"/>
            <a:ext cx="8179506" cy="762937"/>
          </a:xfrm>
        </p:spPr>
        <p:txBody>
          <a:bodyPr vert="horz" lIns="91440" tIns="45720" rIns="91440" bIns="45720" rtlCol="0" anchor="b">
            <a:normAutofit fontScale="90000"/>
          </a:bodyPr>
          <a:lstStyle/>
          <a:p>
            <a:pPr algn="ctr"/>
            <a:r>
              <a:rPr lang="en-US" sz="6000" kern="1200" dirty="0">
                <a:solidFill>
                  <a:schemeClr val="tx1"/>
                </a:solidFill>
                <a:latin typeface="+mj-lt"/>
                <a:ea typeface="+mj-ea"/>
                <a:cs typeface="+mj-cs"/>
              </a:rPr>
              <a:t>Piles, stacks, pen &amp; wash</a:t>
            </a:r>
          </a:p>
        </p:txBody>
      </p:sp>
      <p:pic>
        <p:nvPicPr>
          <p:cNvPr id="7" name="Content Placeholder 6" descr="A picture containing book, sitting, white, man&#10;&#10;Description automatically generated">
            <a:extLst>
              <a:ext uri="{FF2B5EF4-FFF2-40B4-BE49-F238E27FC236}">
                <a16:creationId xmlns:a16="http://schemas.microsoft.com/office/drawing/2014/main" xmlns="" id="{7BD950D5-6E27-4D8D-B684-D2587FE97B3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 b="25236"/>
          <a:stretch/>
        </p:blipFill>
        <p:spPr>
          <a:xfrm>
            <a:off x="241221" y="320511"/>
            <a:ext cx="2846070" cy="3930978"/>
          </a:xfrm>
          <a:prstGeom prst="rect">
            <a:avLst/>
          </a:prstGeom>
        </p:spPr>
      </p:pic>
      <p:pic>
        <p:nvPicPr>
          <p:cNvPr id="9" name="Picture 8" descr="A picture containing text, book, drawing&#10;&#10;Description automatically generated">
            <a:extLst>
              <a:ext uri="{FF2B5EF4-FFF2-40B4-BE49-F238E27FC236}">
                <a16:creationId xmlns:a16="http://schemas.microsoft.com/office/drawing/2014/main" xmlns="" id="{54C617E6-5DDC-4240-8835-A7E0A33F1B04}"/>
              </a:ext>
            </a:extLst>
          </p:cNvPr>
          <p:cNvPicPr>
            <a:picLocks noChangeAspect="1"/>
          </p:cNvPicPr>
          <p:nvPr/>
        </p:nvPicPr>
        <p:blipFill rotWithShape="1">
          <a:blip r:embed="rId3">
            <a:extLst>
              <a:ext uri="{28A0092B-C50C-407E-A947-70E740481C1C}">
                <a14:useLocalDpi xmlns:a14="http://schemas.microsoft.com/office/drawing/2010/main" val="0"/>
              </a:ext>
            </a:extLst>
          </a:blip>
          <a:srcRect r="3461" b="-5"/>
          <a:stretch/>
        </p:blipFill>
        <p:spPr>
          <a:xfrm>
            <a:off x="3148789" y="320511"/>
            <a:ext cx="2846070" cy="3930978"/>
          </a:xfrm>
          <a:prstGeom prst="rect">
            <a:avLst/>
          </a:prstGeom>
        </p:spPr>
      </p:pic>
      <p:pic>
        <p:nvPicPr>
          <p:cNvPr id="11" name="Picture 10" descr="A picture containing text, book&#10;&#10;Description automatically generated">
            <a:extLst>
              <a:ext uri="{FF2B5EF4-FFF2-40B4-BE49-F238E27FC236}">
                <a16:creationId xmlns:a16="http://schemas.microsoft.com/office/drawing/2014/main" xmlns="" id="{9FF54143-EC29-4EF1-8482-FB6647C6583F}"/>
              </a:ext>
            </a:extLst>
          </p:cNvPr>
          <p:cNvPicPr>
            <a:picLocks noChangeAspect="1"/>
          </p:cNvPicPr>
          <p:nvPr/>
        </p:nvPicPr>
        <p:blipFill rotWithShape="1">
          <a:blip r:embed="rId4">
            <a:extLst>
              <a:ext uri="{28A0092B-C50C-407E-A947-70E740481C1C}">
                <a14:useLocalDpi xmlns:a14="http://schemas.microsoft.com/office/drawing/2010/main" val="0"/>
              </a:ext>
            </a:extLst>
          </a:blip>
          <a:srcRect t="10735" r="-3" b="11405"/>
          <a:stretch/>
        </p:blipFill>
        <p:spPr>
          <a:xfrm>
            <a:off x="6056357" y="320511"/>
            <a:ext cx="2846070" cy="3930978"/>
          </a:xfrm>
          <a:prstGeom prst="rect">
            <a:avLst/>
          </a:prstGeom>
        </p:spPr>
      </p:pic>
      <p:cxnSp>
        <p:nvCxnSpPr>
          <p:cNvPr id="16" name="Straight Connector 15">
            <a:extLst>
              <a:ext uri="{FF2B5EF4-FFF2-40B4-BE49-F238E27FC236}">
                <a16:creationId xmlns:a16="http://schemas.microsoft.com/office/drawing/2014/main" xmlns="" id="{60188E89-AF78-40F6-B787-E9BD9C6256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43000" y="5778706"/>
            <a:ext cx="6858000" cy="0"/>
          </a:xfrm>
          <a:prstGeom prst="line">
            <a:avLst/>
          </a:prstGeom>
          <a:ln w="19050">
            <a:solidFill>
              <a:srgbClr val="6D9E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266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900" y="450211"/>
            <a:ext cx="8639946" cy="3970316"/>
          </a:xfrm>
          <a:prstGeom prst="rect">
            <a:avLst/>
          </a:prstGeom>
        </p:spPr>
        <p:txBody>
          <a:bodyPr wrap="square">
            <a:spAutoFit/>
          </a:bodyPr>
          <a:lstStyle/>
          <a:p>
            <a:r>
              <a:rPr lang="en-US" sz="2800" b="1" baseline="30000" dirty="0" smtClean="0"/>
              <a:t>Weeks 3&amp;4</a:t>
            </a:r>
            <a:endParaRPr lang="en-US" sz="2800" b="1" baseline="30000" dirty="0"/>
          </a:p>
          <a:p>
            <a:r>
              <a:rPr lang="en-US" sz="2800" b="1" baseline="30000" dirty="0"/>
              <a:t>Photography challenge. </a:t>
            </a:r>
            <a:endParaRPr lang="en-US" sz="2800" b="1" baseline="30000" dirty="0" smtClean="0"/>
          </a:p>
          <a:p>
            <a:r>
              <a:rPr lang="en-US" sz="2800" baseline="30000" dirty="0" smtClean="0"/>
              <a:t>Save </a:t>
            </a:r>
            <a:r>
              <a:rPr lang="en-US" sz="2800" baseline="30000" dirty="0"/>
              <a:t>digitally, and present on a </a:t>
            </a:r>
            <a:r>
              <a:rPr lang="en-US" sz="2800" baseline="30000" dirty="0" err="1" smtClean="0"/>
              <a:t>powerpoint</a:t>
            </a:r>
            <a:r>
              <a:rPr lang="en-US" sz="2800" baseline="30000" dirty="0"/>
              <a:t> </a:t>
            </a:r>
            <a:r>
              <a:rPr lang="en-US" sz="2800" baseline="30000" dirty="0" smtClean="0"/>
              <a:t>(unless you have a printer and can print the pictures out) </a:t>
            </a:r>
            <a:r>
              <a:rPr lang="en-US" sz="2800" baseline="30000" dirty="0"/>
              <a:t>Use the best </a:t>
            </a:r>
            <a:r>
              <a:rPr lang="en-US" sz="2800" baseline="30000" dirty="0" smtClean="0"/>
              <a:t>phone</a:t>
            </a:r>
            <a:r>
              <a:rPr lang="en-US" sz="2800" dirty="0" smtClean="0"/>
              <a:t> </a:t>
            </a:r>
            <a:r>
              <a:rPr lang="en-US" sz="2800" baseline="30000" dirty="0" smtClean="0"/>
              <a:t>camera </a:t>
            </a:r>
            <a:r>
              <a:rPr lang="en-US" sz="2800" baseline="30000" dirty="0"/>
              <a:t>you have available to you, or a digital DLSR camera (like we have in school).</a:t>
            </a:r>
          </a:p>
          <a:p>
            <a:r>
              <a:rPr lang="en-US" sz="2800" baseline="30000" dirty="0"/>
              <a:t>Take </a:t>
            </a:r>
            <a:r>
              <a:rPr lang="en-US" sz="2800" baseline="30000" dirty="0" smtClean="0"/>
              <a:t>at least 40 </a:t>
            </a:r>
            <a:r>
              <a:rPr lang="en-US" sz="2800" baseline="30000" dirty="0"/>
              <a:t>(high quality) photos exploring </a:t>
            </a:r>
            <a:r>
              <a:rPr lang="en-US" sz="2800" b="1" baseline="30000" dirty="0"/>
              <a:t>one theme </a:t>
            </a:r>
            <a:r>
              <a:rPr lang="en-US" sz="2800" baseline="30000" dirty="0"/>
              <a:t>from the home brief or the inspiration here. You may want or need to take more than </a:t>
            </a:r>
            <a:r>
              <a:rPr lang="en-US" sz="2800" baseline="30000" dirty="0" smtClean="0"/>
              <a:t>40.</a:t>
            </a:r>
          </a:p>
          <a:p>
            <a:endParaRPr lang="en-US" sz="2800" baseline="30000" dirty="0"/>
          </a:p>
          <a:p>
            <a:r>
              <a:rPr lang="en-US" sz="2800" baseline="30000" dirty="0"/>
              <a:t>Identify your best 8 photographs. Evaluate and </a:t>
            </a:r>
            <a:r>
              <a:rPr lang="en-US" sz="2800" b="1" baseline="30000" dirty="0"/>
              <a:t>re-shoot </a:t>
            </a:r>
            <a:r>
              <a:rPr lang="en-US" sz="2800" baseline="30000" dirty="0"/>
              <a:t>your best idea to come to a series of 3, well composed, well-lit, focused final photos</a:t>
            </a:r>
            <a:r>
              <a:rPr lang="en-US" sz="2800" baseline="30000" dirty="0" smtClean="0"/>
              <a:t>.</a:t>
            </a:r>
          </a:p>
          <a:p>
            <a:endParaRPr lang="en-US" sz="2800" baseline="30000" dirty="0"/>
          </a:p>
          <a:p>
            <a:r>
              <a:rPr lang="en-US" sz="2800" baseline="30000" dirty="0" smtClean="0"/>
              <a:t>Remember </a:t>
            </a:r>
            <a:r>
              <a:rPr lang="en-US" sz="2800" baseline="30000" dirty="0"/>
              <a:t>to </a:t>
            </a:r>
            <a:r>
              <a:rPr lang="en-US" sz="2800" baseline="30000" dirty="0" smtClean="0"/>
              <a:t>show </a:t>
            </a:r>
            <a:r>
              <a:rPr lang="en-US" sz="2800" baseline="30000" dirty="0"/>
              <a:t>everything you learnt about composition from </a:t>
            </a:r>
            <a:r>
              <a:rPr lang="en-US" sz="2800" baseline="30000" dirty="0" smtClean="0"/>
              <a:t>GCSE. </a:t>
            </a:r>
            <a:r>
              <a:rPr lang="en-US" sz="2800" baseline="30000" dirty="0"/>
              <a:t>Draw or paint </a:t>
            </a:r>
            <a:r>
              <a:rPr lang="en-US" sz="2800" baseline="30000" dirty="0" smtClean="0"/>
              <a:t>all of your final photographs these can be any size bigger than A5.</a:t>
            </a:r>
            <a:endParaRPr lang="en-US" sz="2800" dirty="0"/>
          </a:p>
        </p:txBody>
      </p:sp>
    </p:spTree>
    <p:extLst>
      <p:ext uri="{BB962C8B-B14F-4D97-AF65-F5344CB8AC3E}">
        <p14:creationId xmlns:p14="http://schemas.microsoft.com/office/powerpoint/2010/main" val="953411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5CBA75-5C04-454F-919D-A00C161B0996}"/>
              </a:ext>
            </a:extLst>
          </p:cNvPr>
          <p:cNvSpPr>
            <a:spLocks noGrp="1"/>
          </p:cNvSpPr>
          <p:nvPr>
            <p:ph type="title"/>
          </p:nvPr>
        </p:nvSpPr>
        <p:spPr>
          <a:xfrm>
            <a:off x="277347" y="27377"/>
            <a:ext cx="1161121" cy="921719"/>
          </a:xfrm>
        </p:spPr>
        <p:txBody>
          <a:bodyPr>
            <a:normAutofit/>
          </a:bodyPr>
          <a:lstStyle/>
          <a:p>
            <a:r>
              <a:rPr lang="en-GB" dirty="0"/>
              <a:t>Tips </a:t>
            </a:r>
          </a:p>
        </p:txBody>
      </p:sp>
      <p:sp>
        <p:nvSpPr>
          <p:cNvPr id="3" name="Content Placeholder 2">
            <a:extLst>
              <a:ext uri="{FF2B5EF4-FFF2-40B4-BE49-F238E27FC236}">
                <a16:creationId xmlns:a16="http://schemas.microsoft.com/office/drawing/2014/main" xmlns="" id="{4492BF6C-F29B-40D8-B34B-1286E3FB6683}"/>
              </a:ext>
            </a:extLst>
          </p:cNvPr>
          <p:cNvSpPr>
            <a:spLocks noGrp="1"/>
          </p:cNvSpPr>
          <p:nvPr>
            <p:ph idx="1"/>
          </p:nvPr>
        </p:nvSpPr>
        <p:spPr>
          <a:xfrm>
            <a:off x="160083" y="981999"/>
            <a:ext cx="5497055" cy="4497683"/>
          </a:xfrm>
        </p:spPr>
        <p:txBody>
          <a:bodyPr>
            <a:normAutofit lnSpcReduction="10000"/>
          </a:bodyPr>
          <a:lstStyle/>
          <a:p>
            <a:r>
              <a:rPr lang="en-GB" sz="2000" dirty="0"/>
              <a:t>Use as much natural lighting as possible</a:t>
            </a:r>
          </a:p>
          <a:p>
            <a:r>
              <a:rPr lang="en-GB" sz="2000" dirty="0"/>
              <a:t>Do not use the flash.  It will bleach and flatten your photo.</a:t>
            </a:r>
          </a:p>
          <a:p>
            <a:r>
              <a:rPr lang="en-GB" sz="2000" dirty="0"/>
              <a:t>Turn on the composition grid and use the “rule of thirds”.</a:t>
            </a:r>
          </a:p>
          <a:p>
            <a:r>
              <a:rPr lang="en-GB" sz="2000" dirty="0"/>
              <a:t>For still life, experiment with both dark dramatic and moody backgrounds and bright, light filled backgrounds</a:t>
            </a:r>
          </a:p>
          <a:p>
            <a:r>
              <a:rPr lang="en-GB" sz="2000" dirty="0"/>
              <a:t>Always frame your shot very carefully.  Consider it a painting and look at and control what is touching the edges of the frame.</a:t>
            </a:r>
          </a:p>
          <a:p>
            <a:r>
              <a:rPr lang="en-GB" sz="2000" dirty="0"/>
              <a:t>Declutter and control backgrounds.</a:t>
            </a:r>
          </a:p>
          <a:p>
            <a:r>
              <a:rPr lang="en-GB" sz="2000" dirty="0"/>
              <a:t>ALWAYS focus your photo.  Touch the screen and wait for it to focus before taking the shot.</a:t>
            </a:r>
          </a:p>
        </p:txBody>
      </p:sp>
      <p:pic>
        <p:nvPicPr>
          <p:cNvPr id="2050" name="Picture 2" descr="Depth of Field and the Hard to Find Bokeh | Photography and video ...">
            <a:extLst>
              <a:ext uri="{FF2B5EF4-FFF2-40B4-BE49-F238E27FC236}">
                <a16:creationId xmlns:a16="http://schemas.microsoft.com/office/drawing/2014/main" xmlns="" id="{0B190868-097A-430C-8EC0-6DDA8CC4C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138" y="219983"/>
            <a:ext cx="3324144" cy="25495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DE22F5BF-2067-4813-BB1C-9B3E91EA1D03}"/>
              </a:ext>
            </a:extLst>
          </p:cNvPr>
          <p:cNvSpPr txBox="1"/>
          <p:nvPr/>
        </p:nvSpPr>
        <p:spPr>
          <a:xfrm>
            <a:off x="6430618" y="3226932"/>
            <a:ext cx="2532095" cy="3416320"/>
          </a:xfrm>
          <a:prstGeom prst="rect">
            <a:avLst/>
          </a:prstGeom>
          <a:noFill/>
        </p:spPr>
        <p:txBody>
          <a:bodyPr wrap="square" rtlCol="0">
            <a:spAutoFit/>
          </a:bodyPr>
          <a:lstStyle/>
          <a:p>
            <a:r>
              <a:rPr lang="en-GB" dirty="0"/>
              <a:t>In photography, the effect of having  focal point in sharp focus and the background blurred is called the “depth of field”. On a phone, you can create this by focussing your camera and tapping the screen on a close up focal point within the image. Have a play with this.</a:t>
            </a:r>
          </a:p>
        </p:txBody>
      </p:sp>
      <p:sp>
        <p:nvSpPr>
          <p:cNvPr id="5" name="TextBox 4">
            <a:extLst>
              <a:ext uri="{FF2B5EF4-FFF2-40B4-BE49-F238E27FC236}">
                <a16:creationId xmlns:a16="http://schemas.microsoft.com/office/drawing/2014/main" xmlns="" id="{0FEDE77D-51EC-48A8-B069-8C86B15332C9}"/>
              </a:ext>
            </a:extLst>
          </p:cNvPr>
          <p:cNvSpPr txBox="1"/>
          <p:nvPr/>
        </p:nvSpPr>
        <p:spPr>
          <a:xfrm>
            <a:off x="628650" y="5657671"/>
            <a:ext cx="3479180" cy="1200329"/>
          </a:xfrm>
          <a:prstGeom prst="rect">
            <a:avLst/>
          </a:prstGeom>
          <a:noFill/>
        </p:spPr>
        <p:txBody>
          <a:bodyPr wrap="square" rtlCol="0">
            <a:spAutoFit/>
          </a:bodyPr>
          <a:lstStyle/>
          <a:p>
            <a:r>
              <a:rPr lang="en-GB" dirty="0"/>
              <a:t>There are also lots of basic tutorials on how to take high quality photographs with your phone on you tube.</a:t>
            </a:r>
          </a:p>
        </p:txBody>
      </p:sp>
    </p:spTree>
    <p:extLst>
      <p:ext uri="{BB962C8B-B14F-4D97-AF65-F5344CB8AC3E}">
        <p14:creationId xmlns:p14="http://schemas.microsoft.com/office/powerpoint/2010/main" val="225644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3201</TotalTime>
  <Words>2202</Words>
  <Application>Microsoft Macintosh PowerPoint</Application>
  <PresentationFormat>On-screen Show (4:3)</PresentationFormat>
  <Paragraphs>189</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Jim Dine, American. born 1934</vt:lpstr>
      <vt:lpstr>PowerPoint Presentation</vt:lpstr>
      <vt:lpstr>Piles, stacks, pen &amp; wash</vt:lpstr>
      <vt:lpstr>PowerPoint Presentation</vt:lpstr>
      <vt:lpstr>Tips </vt:lpstr>
      <vt:lpstr> Environments  and  Spaces</vt:lpstr>
      <vt:lpstr>PowerPoint Presentation</vt:lpstr>
      <vt:lpstr>PowerPoint Presentation</vt:lpstr>
      <vt:lpstr>PowerPoint Presentation</vt:lpstr>
      <vt:lpstr>PowerPoint Presentation</vt:lpstr>
      <vt:lpstr>“Ground” 1997</vt:lpstr>
      <vt:lpstr>  The centrepiece of Uta Barth’s latest solo show is a photo series depicting a continually morphing strip of light beneath her living-room curtains, a preposterously simple conceit which nevertheless yields complex optical illusions. As this diaphanous sliver shifts course over an afternoon, it variously resembles a snake, a line on an EKG or a trail of cigarette smoke, all the while transforming the space between the camera, the curtain and the window into an ambiguous territory where volumes flatten or swell, and light can pass for white paint.  Two glimpses of Barth’s hand arranging the curtain folds remind us of her agency, but it’s nature’s hand that propels the work’s attractively simple narrative as the sun’s changing position gradually increases the width of the band. At this time of year, as the onset of winter makes Barth’s invitation to contemplate sunlight especially attractive, the work entices us into the pleasures of solitary idleness that are at odds with the pace of everyday urban life.  Tanya Bonakar gallery 2011.  Newyorkarttours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Johannes Vermeer Genre paintings of everyday domestic life.</vt:lpstr>
      <vt:lpstr>Njideka Akunyili Crosby</vt:lpstr>
      <vt:lpstr>PowerPoint Presentation</vt:lpstr>
      <vt:lpstr>Mary Casatt</vt:lpstr>
      <vt:lpstr>PowerPoint Presentation</vt:lpstr>
      <vt:lpstr>PowerPoint Presentation</vt:lpstr>
      <vt:lpstr>PowerPoint Presentation</vt:lpstr>
      <vt:lpstr>PowerPoint Presentation</vt:lpstr>
      <vt:lpstr>Fernandez Arman 1928- 2005 French-American</vt:lpstr>
      <vt:lpstr>Lisa Milroy Canadian.  Born 1959</vt:lpstr>
      <vt:lpstr>PowerPoint Presentation</vt:lpstr>
      <vt:lpstr>PowerPoint Presentation</vt:lpstr>
      <vt:lpstr>Tony Cragg, British, born 1949</vt:lpstr>
      <vt:lpstr>  Joseph Cornell  American. 1903 – 1972 Collections- Boxed assemblages made from found objects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Project</dc:title>
  <dc:creator>Phillipa Prince</dc:creator>
  <cp:lastModifiedBy>Phillipa Prince</cp:lastModifiedBy>
  <cp:revision>39</cp:revision>
  <dcterms:created xsi:type="dcterms:W3CDTF">2020-03-23T15:42:35Z</dcterms:created>
  <dcterms:modified xsi:type="dcterms:W3CDTF">2020-05-06T09:35:41Z</dcterms:modified>
</cp:coreProperties>
</file>